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8"/>
  </p:notesMasterIdLst>
  <p:handoutMasterIdLst>
    <p:handoutMasterId r:id="rId19"/>
  </p:handoutMasterIdLst>
  <p:sldIdLst>
    <p:sldId id="491" r:id="rId2"/>
    <p:sldId id="511" r:id="rId3"/>
    <p:sldId id="492" r:id="rId4"/>
    <p:sldId id="494" r:id="rId5"/>
    <p:sldId id="495" r:id="rId6"/>
    <p:sldId id="496" r:id="rId7"/>
    <p:sldId id="499" r:id="rId8"/>
    <p:sldId id="502" r:id="rId9"/>
    <p:sldId id="507" r:id="rId10"/>
    <p:sldId id="497" r:id="rId11"/>
    <p:sldId id="498" r:id="rId12"/>
    <p:sldId id="503" r:id="rId13"/>
    <p:sldId id="504" r:id="rId14"/>
    <p:sldId id="508" r:id="rId15"/>
    <p:sldId id="506" r:id="rId16"/>
    <p:sldId id="509" r:id="rId17"/>
  </p:sldIdLst>
  <p:sldSz cx="12192000" cy="6858000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FFF"/>
    <a:srgbClr val="990000"/>
    <a:srgbClr val="CCFFFF"/>
    <a:srgbClr val="00D6D1"/>
    <a:srgbClr val="000099"/>
    <a:srgbClr val="FF7575"/>
    <a:srgbClr val="CC0000"/>
    <a:srgbClr val="A4431C"/>
    <a:srgbClr val="9B2525"/>
    <a:srgbClr val="0050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7" autoAdjust="0"/>
    <p:restoredTop sz="95332" autoAdjust="0"/>
  </p:normalViewPr>
  <p:slideViewPr>
    <p:cSldViewPr snapToGrid="0">
      <p:cViewPr varScale="1">
        <p:scale>
          <a:sx n="79" d="100"/>
          <a:sy n="79" d="100"/>
        </p:scale>
        <p:origin x="102" y="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5895F-DECE-4595-B92A-E537552FB54E}" type="doc">
      <dgm:prSet loTypeId="urn:microsoft.com/office/officeart/2005/8/layout/chevron2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7BA98C92-5116-4680-9442-DB8669C35CFA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Montserrat" charset="0"/>
            </a:rPr>
            <a:t>1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Montserrat" charset="0"/>
          </a:endParaRPr>
        </a:p>
      </dgm:t>
    </dgm:pt>
    <dgm:pt modelId="{2145C310-21CF-4E14-AE43-79051A9B532D}" type="parTrans" cxnId="{3C252845-4CF6-446C-8BDC-33F164265DB4}">
      <dgm:prSet/>
      <dgm:spPr/>
      <dgm:t>
        <a:bodyPr/>
        <a:lstStyle/>
        <a:p>
          <a:endParaRPr lang="ru-RU" sz="1200"/>
        </a:p>
      </dgm:t>
    </dgm:pt>
    <dgm:pt modelId="{3A84EDCF-0171-4746-AA34-134D8A6C7A63}" type="sibTrans" cxnId="{3C252845-4CF6-446C-8BDC-33F164265DB4}">
      <dgm:prSet/>
      <dgm:spPr/>
      <dgm:t>
        <a:bodyPr/>
        <a:lstStyle/>
        <a:p>
          <a:endParaRPr lang="ru-RU" sz="1200"/>
        </a:p>
      </dgm:t>
    </dgm:pt>
    <dgm:pt modelId="{6CF6042C-103C-4F3F-BC2B-E9B916032EBF}">
      <dgm:prSet phldrT="[Текст]"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Обеспечение </a:t>
          </a:r>
          <a:r>
            <a:rPr lang="ru-RU" sz="1600" b="1" u="sng" dirty="0" smtClean="0">
              <a:solidFill>
                <a:srgbClr val="002060"/>
              </a:solidFill>
              <a:latin typeface="Bookman Old Style" pitchFamily="18" charset="0"/>
            </a:rPr>
            <a:t>преемственности</a:t>
          </a:r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 уровней начального общего, основного общего и среднего общего образования</a:t>
          </a:r>
          <a:endParaRPr lang="ru-RU" sz="1600" b="1" dirty="0">
            <a:solidFill>
              <a:srgbClr val="002060"/>
            </a:solidFill>
            <a:latin typeface="Bookman Old Style" pitchFamily="18" charset="0"/>
            <a:cs typeface="Montserrat" charset="0"/>
          </a:endParaRPr>
        </a:p>
      </dgm:t>
    </dgm:pt>
    <dgm:pt modelId="{A4F2DFAA-C9A0-4518-8FCF-2ECA33A2C697}" type="parTrans" cxnId="{A38C5EE1-BA3D-4451-B14F-E29BAFF2FB88}">
      <dgm:prSet/>
      <dgm:spPr/>
      <dgm:t>
        <a:bodyPr/>
        <a:lstStyle/>
        <a:p>
          <a:endParaRPr lang="ru-RU" sz="1200"/>
        </a:p>
      </dgm:t>
    </dgm:pt>
    <dgm:pt modelId="{5B4E0119-ECA0-46AC-A9B2-08924B501389}" type="sibTrans" cxnId="{A38C5EE1-BA3D-4451-B14F-E29BAFF2FB88}">
      <dgm:prSet/>
      <dgm:spPr/>
      <dgm:t>
        <a:bodyPr/>
        <a:lstStyle/>
        <a:p>
          <a:endParaRPr lang="ru-RU" sz="1200"/>
        </a:p>
      </dgm:t>
    </dgm:pt>
    <dgm:pt modelId="{65D5733B-165F-4D6F-9562-3A10AC27DC6C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Montserrat" charset="0"/>
            </a:rPr>
            <a:t>2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Montserrat" charset="0"/>
          </a:endParaRPr>
        </a:p>
      </dgm:t>
    </dgm:pt>
    <dgm:pt modelId="{282161B1-7068-444B-A068-162386F379F7}" type="parTrans" cxnId="{36678FF1-52D3-41CB-9078-AEFB472ABE78}">
      <dgm:prSet/>
      <dgm:spPr/>
      <dgm:t>
        <a:bodyPr/>
        <a:lstStyle/>
        <a:p>
          <a:endParaRPr lang="ru-RU" sz="1200"/>
        </a:p>
      </dgm:t>
    </dgm:pt>
    <dgm:pt modelId="{5BEB27E7-68BA-4B40-A36E-2D79B956CA12}" type="sibTrans" cxnId="{36678FF1-52D3-41CB-9078-AEFB472ABE78}">
      <dgm:prSet/>
      <dgm:spPr/>
      <dgm:t>
        <a:bodyPr/>
        <a:lstStyle/>
        <a:p>
          <a:endParaRPr lang="ru-RU" sz="1200"/>
        </a:p>
      </dgm:t>
    </dgm:pt>
    <dgm:pt modelId="{BE6A63C5-BC94-4ABB-A610-6E134BA98C5F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600" b="1" dirty="0" err="1" smtClean="0">
              <a:solidFill>
                <a:srgbClr val="002060"/>
              </a:solidFill>
              <a:latin typeface="Bookman Old Style" pitchFamily="18" charset="0"/>
            </a:rPr>
            <a:t>СанПин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505F45A4-161B-4C68-852B-66872F7CB5BD}" type="parTrans" cxnId="{7BB262DD-0A7E-4A97-B155-E87444D963F9}">
      <dgm:prSet/>
      <dgm:spPr/>
      <dgm:t>
        <a:bodyPr/>
        <a:lstStyle/>
        <a:p>
          <a:endParaRPr lang="ru-RU" sz="1200"/>
        </a:p>
      </dgm:t>
    </dgm:pt>
    <dgm:pt modelId="{EBAFB017-C4A6-4504-952B-2AD7166E3D65}" type="sibTrans" cxnId="{7BB262DD-0A7E-4A97-B155-E87444D963F9}">
      <dgm:prSet/>
      <dgm:spPr/>
      <dgm:t>
        <a:bodyPr/>
        <a:lstStyle/>
        <a:p>
          <a:endParaRPr lang="ru-RU" sz="1200"/>
        </a:p>
      </dgm:t>
    </dgm:pt>
    <dgm:pt modelId="{E5F06F6C-B354-464E-B9CD-0F7E01BE240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Montserrat" charset="0"/>
            </a:rPr>
            <a:t>3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Montserrat" charset="0"/>
          </a:endParaRPr>
        </a:p>
      </dgm:t>
    </dgm:pt>
    <dgm:pt modelId="{2C57CC11-9DC9-4530-894B-87300C40B7F6}" type="parTrans" cxnId="{904650B4-9803-47C6-8DAC-5335B4C171E8}">
      <dgm:prSet/>
      <dgm:spPr/>
      <dgm:t>
        <a:bodyPr/>
        <a:lstStyle/>
        <a:p>
          <a:endParaRPr lang="ru-RU" sz="1200"/>
        </a:p>
      </dgm:t>
    </dgm:pt>
    <dgm:pt modelId="{735C5384-2B0F-491E-88ED-5518FACF9CBD}" type="sibTrans" cxnId="{904650B4-9803-47C6-8DAC-5335B4C171E8}">
      <dgm:prSet/>
      <dgm:spPr/>
      <dgm:t>
        <a:bodyPr/>
        <a:lstStyle/>
        <a:p>
          <a:endParaRPr lang="ru-RU" sz="1200"/>
        </a:p>
      </dgm:t>
    </dgm:pt>
    <dgm:pt modelId="{52D716D4-C91C-4EA0-AAEE-5BCB5742C2DD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FCA0A684-2479-4020-ACFE-94B2AA4A0EAA}" type="parTrans" cxnId="{96D15CDA-844A-4D04-9A21-66302B1418E0}">
      <dgm:prSet/>
      <dgm:spPr/>
      <dgm:t>
        <a:bodyPr/>
        <a:lstStyle/>
        <a:p>
          <a:endParaRPr lang="ru-RU" sz="1200"/>
        </a:p>
      </dgm:t>
    </dgm:pt>
    <dgm:pt modelId="{E3CDA7F1-F937-43B8-AF53-E131B3F10BA3}" type="sibTrans" cxnId="{96D15CDA-844A-4D04-9A21-66302B1418E0}">
      <dgm:prSet/>
      <dgm:spPr/>
      <dgm:t>
        <a:bodyPr/>
        <a:lstStyle/>
        <a:p>
          <a:endParaRPr lang="ru-RU" sz="1200"/>
        </a:p>
      </dgm:t>
    </dgm:pt>
    <dgm:pt modelId="{79538EA5-2227-4D02-BB87-B99A7BD5BB06}">
      <dgm:prSet phldrT="[Текст]" custT="1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Конкретизация предметных результатов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0389845F-ED13-432E-AFF8-072E1B7AEB61}" type="sibTrans" cxnId="{D504A472-A879-42B3-B9B1-02874D853902}">
      <dgm:prSet/>
      <dgm:spPr/>
      <dgm:t>
        <a:bodyPr/>
        <a:lstStyle/>
        <a:p>
          <a:endParaRPr lang="ru-RU" sz="1200"/>
        </a:p>
      </dgm:t>
    </dgm:pt>
    <dgm:pt modelId="{167CB2F2-07AF-4CD2-9B89-9225A1A4FF7B}" type="parTrans" cxnId="{D504A472-A879-42B3-B9B1-02874D853902}">
      <dgm:prSet/>
      <dgm:spPr/>
      <dgm:t>
        <a:bodyPr/>
        <a:lstStyle/>
        <a:p>
          <a:endParaRPr lang="ru-RU" sz="1200"/>
        </a:p>
      </dgm:t>
    </dgm:pt>
    <dgm:pt modelId="{893B4649-3160-4015-9CDD-873798E6B802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Уточнение количества учебных занятий </a:t>
          </a:r>
          <a:r>
            <a:rPr lang="ru-RU" sz="1600" b="1" dirty="0" smtClean="0">
              <a:solidFill>
                <a:schemeClr val="accent3">
                  <a:lumMod val="75000"/>
                </a:schemeClr>
              </a:solidFill>
              <a:latin typeface="Bookman Old Style" pitchFamily="18" charset="0"/>
            </a:rPr>
            <a:t>(за 2 года на одного обучающегося – не менее 2170 часов и не более 2516 часов (не более 37 часов в неделю)</a:t>
          </a:r>
          <a:endParaRPr lang="ru-RU" sz="1600" b="1" dirty="0">
            <a:solidFill>
              <a:schemeClr val="accent3">
                <a:lumMod val="75000"/>
              </a:schemeClr>
            </a:solidFill>
            <a:latin typeface="Bookman Old Style" pitchFamily="18" charset="0"/>
          </a:endParaRPr>
        </a:p>
      </dgm:t>
    </dgm:pt>
    <dgm:pt modelId="{512D9D86-8210-4995-80CC-4D2A92718D36}" type="sibTrans" cxnId="{CAD0AC89-3778-4241-AC58-CBF4B64A8A42}">
      <dgm:prSet/>
      <dgm:spPr/>
      <dgm:t>
        <a:bodyPr/>
        <a:lstStyle/>
        <a:p>
          <a:endParaRPr lang="ru-RU" sz="1200"/>
        </a:p>
      </dgm:t>
    </dgm:pt>
    <dgm:pt modelId="{2A9A1874-B3AB-488D-A1B1-ADAFA250ECEB}" type="parTrans" cxnId="{CAD0AC89-3778-4241-AC58-CBF4B64A8A42}">
      <dgm:prSet/>
      <dgm:spPr/>
      <dgm:t>
        <a:bodyPr/>
        <a:lstStyle/>
        <a:p>
          <a:endParaRPr lang="ru-RU" sz="1200"/>
        </a:p>
      </dgm:t>
    </dgm:pt>
    <dgm:pt modelId="{772D7F49-5062-4FDB-A244-4872123750FD}" type="pres">
      <dgm:prSet presAssocID="{5A15895F-DECE-4595-B92A-E537552FB54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FA84FC-8D4F-4EB5-975B-9D74F984E292}" type="pres">
      <dgm:prSet presAssocID="{7BA98C92-5116-4680-9442-DB8669C35CFA}" presName="composite" presStyleCnt="0"/>
      <dgm:spPr/>
      <dgm:t>
        <a:bodyPr/>
        <a:lstStyle/>
        <a:p>
          <a:endParaRPr lang="ru-RU"/>
        </a:p>
      </dgm:t>
    </dgm:pt>
    <dgm:pt modelId="{A9705DFA-9750-46C7-86E6-354D5CB46C1C}" type="pres">
      <dgm:prSet presAssocID="{7BA98C92-5116-4680-9442-DB8669C35CF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5D06C-003A-414B-8B0C-0DEA97DDBA25}" type="pres">
      <dgm:prSet presAssocID="{7BA98C92-5116-4680-9442-DB8669C35CF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4E4B4-E95D-4029-B2CB-00BED2338F99}" type="pres">
      <dgm:prSet presAssocID="{3A84EDCF-0171-4746-AA34-134D8A6C7A63}" presName="sp" presStyleCnt="0"/>
      <dgm:spPr/>
      <dgm:t>
        <a:bodyPr/>
        <a:lstStyle/>
        <a:p>
          <a:endParaRPr lang="ru-RU"/>
        </a:p>
      </dgm:t>
    </dgm:pt>
    <dgm:pt modelId="{F13F7E28-C79C-42A4-ABF7-6D73B4C77AA1}" type="pres">
      <dgm:prSet presAssocID="{65D5733B-165F-4D6F-9562-3A10AC27DC6C}" presName="composite" presStyleCnt="0"/>
      <dgm:spPr/>
      <dgm:t>
        <a:bodyPr/>
        <a:lstStyle/>
        <a:p>
          <a:endParaRPr lang="ru-RU"/>
        </a:p>
      </dgm:t>
    </dgm:pt>
    <dgm:pt modelId="{C53E633F-2C9F-4074-9FED-9A08C5B547BE}" type="pres">
      <dgm:prSet presAssocID="{65D5733B-165F-4D6F-9562-3A10AC27DC6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5CDA6-215A-47EE-A317-57FA293DDA0B}" type="pres">
      <dgm:prSet presAssocID="{65D5733B-165F-4D6F-9562-3A10AC27DC6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AE945-B4F0-47C1-82A4-2835BA99F3E5}" type="pres">
      <dgm:prSet presAssocID="{5BEB27E7-68BA-4B40-A36E-2D79B956CA12}" presName="sp" presStyleCnt="0"/>
      <dgm:spPr/>
      <dgm:t>
        <a:bodyPr/>
        <a:lstStyle/>
        <a:p>
          <a:endParaRPr lang="ru-RU"/>
        </a:p>
      </dgm:t>
    </dgm:pt>
    <dgm:pt modelId="{B03A97EE-FDD0-4715-BE5E-BF026C91E60B}" type="pres">
      <dgm:prSet presAssocID="{E5F06F6C-B354-464E-B9CD-0F7E01BE2405}" presName="composite" presStyleCnt="0"/>
      <dgm:spPr/>
      <dgm:t>
        <a:bodyPr/>
        <a:lstStyle/>
        <a:p>
          <a:endParaRPr lang="ru-RU"/>
        </a:p>
      </dgm:t>
    </dgm:pt>
    <dgm:pt modelId="{6765A80E-71AB-4267-8584-3D426D0BDD08}" type="pres">
      <dgm:prSet presAssocID="{E5F06F6C-B354-464E-B9CD-0F7E01BE240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2B570-691A-4EB0-A88B-C4A3D32BE776}" type="pres">
      <dgm:prSet presAssocID="{E5F06F6C-B354-464E-B9CD-0F7E01BE2405}" presName="descendantText" presStyleLbl="alignAcc1" presStyleIdx="2" presStyleCnt="3" custLinFactNeighborX="26880" custLinFactNeighborY="7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4650B4-9803-47C6-8DAC-5335B4C171E8}" srcId="{5A15895F-DECE-4595-B92A-E537552FB54E}" destId="{E5F06F6C-B354-464E-B9CD-0F7E01BE2405}" srcOrd="2" destOrd="0" parTransId="{2C57CC11-9DC9-4530-894B-87300C40B7F6}" sibTransId="{735C5384-2B0F-491E-88ED-5518FACF9CBD}"/>
    <dgm:cxn modelId="{A38C5EE1-BA3D-4451-B14F-E29BAFF2FB88}" srcId="{7BA98C92-5116-4680-9442-DB8669C35CFA}" destId="{6CF6042C-103C-4F3F-BC2B-E9B916032EBF}" srcOrd="0" destOrd="0" parTransId="{A4F2DFAA-C9A0-4518-8FCF-2ECA33A2C697}" sibTransId="{5B4E0119-ECA0-46AC-A9B2-08924B501389}"/>
    <dgm:cxn modelId="{D64F802D-85B7-40D0-9506-03DF33C88FEF}" type="presOf" srcId="{6CF6042C-103C-4F3F-BC2B-E9B916032EBF}" destId="{9E35D06C-003A-414B-8B0C-0DEA97DDBA25}" srcOrd="0" destOrd="0" presId="urn:microsoft.com/office/officeart/2005/8/layout/chevron2"/>
    <dgm:cxn modelId="{3D93599A-141A-46B6-ABC5-B02DD29B8AB4}" type="presOf" srcId="{BE6A63C5-BC94-4ABB-A610-6E134BA98C5F}" destId="{0AB5CDA6-215A-47EE-A317-57FA293DDA0B}" srcOrd="0" destOrd="0" presId="urn:microsoft.com/office/officeart/2005/8/layout/chevron2"/>
    <dgm:cxn modelId="{22EDAF8E-2B40-4C7A-8707-A8BECC7DC9D5}" type="presOf" srcId="{893B4649-3160-4015-9CDD-873798E6B802}" destId="{0AB5CDA6-215A-47EE-A317-57FA293DDA0B}" srcOrd="0" destOrd="1" presId="urn:microsoft.com/office/officeart/2005/8/layout/chevron2"/>
    <dgm:cxn modelId="{D504A472-A879-42B3-B9B1-02874D853902}" srcId="{7BA98C92-5116-4680-9442-DB8669C35CFA}" destId="{79538EA5-2227-4D02-BB87-B99A7BD5BB06}" srcOrd="1" destOrd="0" parTransId="{167CB2F2-07AF-4CD2-9B89-9225A1A4FF7B}" sibTransId="{0389845F-ED13-432E-AFF8-072E1B7AEB61}"/>
    <dgm:cxn modelId="{96D15CDA-844A-4D04-9A21-66302B1418E0}" srcId="{E5F06F6C-B354-464E-B9CD-0F7E01BE2405}" destId="{52D716D4-C91C-4EA0-AAEE-5BCB5742C2DD}" srcOrd="0" destOrd="0" parTransId="{FCA0A684-2479-4020-ACFE-94B2AA4A0EAA}" sibTransId="{E3CDA7F1-F937-43B8-AF53-E131B3F10BA3}"/>
    <dgm:cxn modelId="{7BB262DD-0A7E-4A97-B155-E87444D963F9}" srcId="{65D5733B-165F-4D6F-9562-3A10AC27DC6C}" destId="{BE6A63C5-BC94-4ABB-A610-6E134BA98C5F}" srcOrd="0" destOrd="0" parTransId="{505F45A4-161B-4C68-852B-66872F7CB5BD}" sibTransId="{EBAFB017-C4A6-4504-952B-2AD7166E3D65}"/>
    <dgm:cxn modelId="{3C252845-4CF6-446C-8BDC-33F164265DB4}" srcId="{5A15895F-DECE-4595-B92A-E537552FB54E}" destId="{7BA98C92-5116-4680-9442-DB8669C35CFA}" srcOrd="0" destOrd="0" parTransId="{2145C310-21CF-4E14-AE43-79051A9B532D}" sibTransId="{3A84EDCF-0171-4746-AA34-134D8A6C7A63}"/>
    <dgm:cxn modelId="{BB3EC345-0F84-40FE-816F-8DFEF9FA4E8C}" type="presOf" srcId="{79538EA5-2227-4D02-BB87-B99A7BD5BB06}" destId="{9E35D06C-003A-414B-8B0C-0DEA97DDBA25}" srcOrd="0" destOrd="1" presId="urn:microsoft.com/office/officeart/2005/8/layout/chevron2"/>
    <dgm:cxn modelId="{CAD0AC89-3778-4241-AC58-CBF4B64A8A42}" srcId="{65D5733B-165F-4D6F-9562-3A10AC27DC6C}" destId="{893B4649-3160-4015-9CDD-873798E6B802}" srcOrd="1" destOrd="0" parTransId="{2A9A1874-B3AB-488D-A1B1-ADAFA250ECEB}" sibTransId="{512D9D86-8210-4995-80CC-4D2A92718D36}"/>
    <dgm:cxn modelId="{BA9EC962-BB5A-4ABE-87A4-CE9C080EC172}" type="presOf" srcId="{7BA98C92-5116-4680-9442-DB8669C35CFA}" destId="{A9705DFA-9750-46C7-86E6-354D5CB46C1C}" srcOrd="0" destOrd="0" presId="urn:microsoft.com/office/officeart/2005/8/layout/chevron2"/>
    <dgm:cxn modelId="{275893FB-3CB6-4D1F-9911-9E195AD32E3C}" type="presOf" srcId="{52D716D4-C91C-4EA0-AAEE-5BCB5742C2DD}" destId="{3472B570-691A-4EB0-A88B-C4A3D32BE776}" srcOrd="0" destOrd="0" presId="urn:microsoft.com/office/officeart/2005/8/layout/chevron2"/>
    <dgm:cxn modelId="{05C81B1E-C9B7-4C45-9D40-A2EB8B6FECC8}" type="presOf" srcId="{5A15895F-DECE-4595-B92A-E537552FB54E}" destId="{772D7F49-5062-4FDB-A244-4872123750FD}" srcOrd="0" destOrd="0" presId="urn:microsoft.com/office/officeart/2005/8/layout/chevron2"/>
    <dgm:cxn modelId="{B9975D87-26ED-4760-8F94-66F7876353A4}" type="presOf" srcId="{E5F06F6C-B354-464E-B9CD-0F7E01BE2405}" destId="{6765A80E-71AB-4267-8584-3D426D0BDD08}" srcOrd="0" destOrd="0" presId="urn:microsoft.com/office/officeart/2005/8/layout/chevron2"/>
    <dgm:cxn modelId="{1A11252C-4250-46EA-A06B-3EA42AE4D960}" type="presOf" srcId="{65D5733B-165F-4D6F-9562-3A10AC27DC6C}" destId="{C53E633F-2C9F-4074-9FED-9A08C5B547BE}" srcOrd="0" destOrd="0" presId="urn:microsoft.com/office/officeart/2005/8/layout/chevron2"/>
    <dgm:cxn modelId="{36678FF1-52D3-41CB-9078-AEFB472ABE78}" srcId="{5A15895F-DECE-4595-B92A-E537552FB54E}" destId="{65D5733B-165F-4D6F-9562-3A10AC27DC6C}" srcOrd="1" destOrd="0" parTransId="{282161B1-7068-444B-A068-162386F379F7}" sibTransId="{5BEB27E7-68BA-4B40-A36E-2D79B956CA12}"/>
    <dgm:cxn modelId="{377C777F-C04D-4646-A8EA-4F6D24B4DDBD}" type="presParOf" srcId="{772D7F49-5062-4FDB-A244-4872123750FD}" destId="{58FA84FC-8D4F-4EB5-975B-9D74F984E292}" srcOrd="0" destOrd="0" presId="urn:microsoft.com/office/officeart/2005/8/layout/chevron2"/>
    <dgm:cxn modelId="{69CA32DA-A4F1-4497-AA60-2431B4EE74FD}" type="presParOf" srcId="{58FA84FC-8D4F-4EB5-975B-9D74F984E292}" destId="{A9705DFA-9750-46C7-86E6-354D5CB46C1C}" srcOrd="0" destOrd="0" presId="urn:microsoft.com/office/officeart/2005/8/layout/chevron2"/>
    <dgm:cxn modelId="{394FDE3B-7D29-4B85-9DB0-0E8DA1B0129A}" type="presParOf" srcId="{58FA84FC-8D4F-4EB5-975B-9D74F984E292}" destId="{9E35D06C-003A-414B-8B0C-0DEA97DDBA25}" srcOrd="1" destOrd="0" presId="urn:microsoft.com/office/officeart/2005/8/layout/chevron2"/>
    <dgm:cxn modelId="{9086D0F7-2541-4AAB-AA37-F74520C0CF03}" type="presParOf" srcId="{772D7F49-5062-4FDB-A244-4872123750FD}" destId="{28D4E4B4-E95D-4029-B2CB-00BED2338F99}" srcOrd="1" destOrd="0" presId="urn:microsoft.com/office/officeart/2005/8/layout/chevron2"/>
    <dgm:cxn modelId="{5E9ABFD9-D889-4FF1-85EB-DC7885E87BE1}" type="presParOf" srcId="{772D7F49-5062-4FDB-A244-4872123750FD}" destId="{F13F7E28-C79C-42A4-ABF7-6D73B4C77AA1}" srcOrd="2" destOrd="0" presId="urn:microsoft.com/office/officeart/2005/8/layout/chevron2"/>
    <dgm:cxn modelId="{371B4C47-2151-45C8-94FD-F2EAD350AD1F}" type="presParOf" srcId="{F13F7E28-C79C-42A4-ABF7-6D73B4C77AA1}" destId="{C53E633F-2C9F-4074-9FED-9A08C5B547BE}" srcOrd="0" destOrd="0" presId="urn:microsoft.com/office/officeart/2005/8/layout/chevron2"/>
    <dgm:cxn modelId="{F2AC4C4F-F261-4677-846D-5B1C626357E3}" type="presParOf" srcId="{F13F7E28-C79C-42A4-ABF7-6D73B4C77AA1}" destId="{0AB5CDA6-215A-47EE-A317-57FA293DDA0B}" srcOrd="1" destOrd="0" presId="urn:microsoft.com/office/officeart/2005/8/layout/chevron2"/>
    <dgm:cxn modelId="{9A2EECB5-059B-43D4-BCB9-71441856E13C}" type="presParOf" srcId="{772D7F49-5062-4FDB-A244-4872123750FD}" destId="{4ECAE945-B4F0-47C1-82A4-2835BA99F3E5}" srcOrd="3" destOrd="0" presId="urn:microsoft.com/office/officeart/2005/8/layout/chevron2"/>
    <dgm:cxn modelId="{57935D0B-1F2B-4759-A1FB-6FE78656C4FC}" type="presParOf" srcId="{772D7F49-5062-4FDB-A244-4872123750FD}" destId="{B03A97EE-FDD0-4715-BE5E-BF026C91E60B}" srcOrd="4" destOrd="0" presId="urn:microsoft.com/office/officeart/2005/8/layout/chevron2"/>
    <dgm:cxn modelId="{2715DB11-49C5-49DA-A6C0-9D8712FF627A}" type="presParOf" srcId="{B03A97EE-FDD0-4715-BE5E-BF026C91E60B}" destId="{6765A80E-71AB-4267-8584-3D426D0BDD08}" srcOrd="0" destOrd="0" presId="urn:microsoft.com/office/officeart/2005/8/layout/chevron2"/>
    <dgm:cxn modelId="{CD4B60F0-5BCE-4F43-BB9E-6F0362F5AE60}" type="presParOf" srcId="{B03A97EE-FDD0-4715-BE5E-BF026C91E60B}" destId="{3472B570-691A-4EB0-A88B-C4A3D32BE7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05DFA-9750-46C7-86E6-354D5CB46C1C}">
      <dsp:nvSpPr>
        <dsp:cNvPr id="0" name=""/>
        <dsp:cNvSpPr/>
      </dsp:nvSpPr>
      <dsp:spPr>
        <a:xfrm rot="5400000">
          <a:off x="-244822" y="245910"/>
          <a:ext cx="1632149" cy="114250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Montserrat" charset="0"/>
            </a:rPr>
            <a:t>1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Montserrat" charset="0"/>
          </a:endParaRPr>
        </a:p>
      </dsp:txBody>
      <dsp:txXfrm rot="-5400000">
        <a:off x="1" y="572339"/>
        <a:ext cx="1142504" cy="489645"/>
      </dsp:txXfrm>
    </dsp:sp>
    <dsp:sp modelId="{9E35D06C-003A-414B-8B0C-0DEA97DDBA25}">
      <dsp:nvSpPr>
        <dsp:cNvPr id="0" name=""/>
        <dsp:cNvSpPr/>
      </dsp:nvSpPr>
      <dsp:spPr>
        <a:xfrm rot="5400000">
          <a:off x="5223845" y="-4080252"/>
          <a:ext cx="1060897" cy="9223578"/>
        </a:xfrm>
        <a:prstGeom prst="round2SameRect">
          <a:avLst/>
        </a:prstGeom>
        <a:solidFill>
          <a:schemeClr val="accent5">
            <a:lumMod val="60000"/>
            <a:lumOff val="40000"/>
            <a:alpha val="90000"/>
          </a:schemeClr>
        </a:solidFill>
        <a:ln w="9525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Обеспечение </a:t>
          </a:r>
          <a:r>
            <a:rPr lang="ru-RU" sz="1600" b="1" u="sng" kern="1200" dirty="0" smtClean="0">
              <a:solidFill>
                <a:srgbClr val="002060"/>
              </a:solidFill>
              <a:latin typeface="Bookman Old Style" pitchFamily="18" charset="0"/>
            </a:rPr>
            <a:t>преемственности</a:t>
          </a: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 уровней начального общего, основного общего и среднего общего образования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  <a:cs typeface="Montserrat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Конкретизация предметных результатов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 rot="-5400000">
        <a:off x="1142505" y="52877"/>
        <a:ext cx="9171789" cy="957319"/>
      </dsp:txXfrm>
    </dsp:sp>
    <dsp:sp modelId="{C53E633F-2C9F-4074-9FED-9A08C5B547BE}">
      <dsp:nvSpPr>
        <dsp:cNvPr id="0" name=""/>
        <dsp:cNvSpPr/>
      </dsp:nvSpPr>
      <dsp:spPr>
        <a:xfrm rot="5400000">
          <a:off x="-244822" y="1684241"/>
          <a:ext cx="1632149" cy="114250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-339284"/>
                <a:satOff val="-39630"/>
                <a:lumOff val="34319"/>
                <a:alphaOff val="0"/>
                <a:tint val="96000"/>
                <a:lumMod val="104000"/>
              </a:schemeClr>
            </a:gs>
            <a:gs pos="100000">
              <a:schemeClr val="accent1">
                <a:shade val="50000"/>
                <a:hueOff val="-339284"/>
                <a:satOff val="-39630"/>
                <a:lumOff val="34319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-339284"/>
              <a:satOff val="-39630"/>
              <a:lumOff val="3431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Montserrat" charset="0"/>
            </a:rPr>
            <a:t>2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Montserrat" charset="0"/>
          </a:endParaRPr>
        </a:p>
      </dsp:txBody>
      <dsp:txXfrm rot="-5400000">
        <a:off x="1" y="2010670"/>
        <a:ext cx="1142504" cy="489645"/>
      </dsp:txXfrm>
    </dsp:sp>
    <dsp:sp modelId="{0AB5CDA6-215A-47EE-A317-57FA293DDA0B}">
      <dsp:nvSpPr>
        <dsp:cNvPr id="0" name=""/>
        <dsp:cNvSpPr/>
      </dsp:nvSpPr>
      <dsp:spPr>
        <a:xfrm rot="5400000">
          <a:off x="5223845" y="-2641921"/>
          <a:ext cx="1060897" cy="9223578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9525" cap="rnd" cmpd="sng" algn="ctr">
          <a:solidFill>
            <a:schemeClr val="accent1">
              <a:shade val="50000"/>
              <a:hueOff val="-339284"/>
              <a:satOff val="-39630"/>
              <a:lumOff val="3431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600" b="1" kern="1200" dirty="0" err="1" smtClean="0">
              <a:solidFill>
                <a:srgbClr val="002060"/>
              </a:solidFill>
              <a:latin typeface="Bookman Old Style" pitchFamily="18" charset="0"/>
            </a:rPr>
            <a:t>СанПин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Уточнение количества учебных занятий </a:t>
          </a:r>
          <a:r>
            <a:rPr lang="ru-RU" sz="1600" b="1" kern="1200" dirty="0" smtClean="0">
              <a:solidFill>
                <a:schemeClr val="accent3">
                  <a:lumMod val="75000"/>
                </a:schemeClr>
              </a:solidFill>
              <a:latin typeface="Bookman Old Style" pitchFamily="18" charset="0"/>
            </a:rPr>
            <a:t>(за 2 года на одного обучающегося – не менее 2170 часов и не более 2516 часов (не более 37 часов в неделю)</a:t>
          </a:r>
          <a:endParaRPr lang="ru-RU" sz="1600" b="1" kern="1200" dirty="0">
            <a:solidFill>
              <a:schemeClr val="accent3">
                <a:lumMod val="75000"/>
              </a:schemeClr>
            </a:solidFill>
            <a:latin typeface="Bookman Old Style" pitchFamily="18" charset="0"/>
          </a:endParaRPr>
        </a:p>
      </dsp:txBody>
      <dsp:txXfrm rot="-5400000">
        <a:off x="1142505" y="1491208"/>
        <a:ext cx="9171789" cy="957319"/>
      </dsp:txXfrm>
    </dsp:sp>
    <dsp:sp modelId="{6765A80E-71AB-4267-8584-3D426D0BDD08}">
      <dsp:nvSpPr>
        <dsp:cNvPr id="0" name=""/>
        <dsp:cNvSpPr/>
      </dsp:nvSpPr>
      <dsp:spPr>
        <a:xfrm rot="5400000">
          <a:off x="-244822" y="3122573"/>
          <a:ext cx="1632149" cy="114250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-339284"/>
                <a:satOff val="-39630"/>
                <a:lumOff val="34319"/>
                <a:alphaOff val="0"/>
                <a:tint val="96000"/>
                <a:lumMod val="104000"/>
              </a:schemeClr>
            </a:gs>
            <a:gs pos="100000">
              <a:schemeClr val="accent1">
                <a:shade val="50000"/>
                <a:hueOff val="-339284"/>
                <a:satOff val="-39630"/>
                <a:lumOff val="34319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shade val="50000"/>
              <a:hueOff val="-339284"/>
              <a:satOff val="-39630"/>
              <a:lumOff val="3431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Montserrat" charset="0"/>
            </a:rPr>
            <a:t>3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itchFamily="18" charset="0"/>
            <a:cs typeface="Montserrat" charset="0"/>
          </a:endParaRPr>
        </a:p>
      </dsp:txBody>
      <dsp:txXfrm rot="-5400000">
        <a:off x="1" y="3449002"/>
        <a:ext cx="1142504" cy="489645"/>
      </dsp:txXfrm>
    </dsp:sp>
    <dsp:sp modelId="{3472B570-691A-4EB0-A88B-C4A3D32BE776}">
      <dsp:nvSpPr>
        <dsp:cNvPr id="0" name=""/>
        <dsp:cNvSpPr/>
      </dsp:nvSpPr>
      <dsp:spPr>
        <a:xfrm rot="5400000">
          <a:off x="5223845" y="-1124531"/>
          <a:ext cx="1060897" cy="9223578"/>
        </a:xfrm>
        <a:prstGeom prst="round2Same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9525" cap="rnd" cmpd="sng" algn="ctr">
          <a:solidFill>
            <a:schemeClr val="accent1">
              <a:shade val="50000"/>
              <a:hueOff val="-339284"/>
              <a:satOff val="-39630"/>
              <a:lumOff val="3431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 rot="-5400000">
        <a:off x="1142505" y="3008598"/>
        <a:ext cx="9171789" cy="957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411"/>
          </a:xfrm>
          <a:prstGeom prst="rect">
            <a:avLst/>
          </a:prstGeom>
        </p:spPr>
        <p:txBody>
          <a:bodyPr vert="horz" lIns="90310" tIns="45154" rIns="90310" bIns="451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6411"/>
          </a:xfrm>
          <a:prstGeom prst="rect">
            <a:avLst/>
          </a:prstGeom>
        </p:spPr>
        <p:txBody>
          <a:bodyPr vert="horz" lIns="90310" tIns="45154" rIns="90310" bIns="45154" rtlCol="0"/>
          <a:lstStyle>
            <a:lvl1pPr algn="r">
              <a:defRPr sz="1200"/>
            </a:lvl1pPr>
          </a:lstStyle>
          <a:p>
            <a:fld id="{6CCA3E57-3912-47E0-879C-E7E7CB19C82F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889938" cy="496411"/>
          </a:xfrm>
          <a:prstGeom prst="rect">
            <a:avLst/>
          </a:prstGeom>
        </p:spPr>
        <p:txBody>
          <a:bodyPr vert="horz" lIns="90310" tIns="45154" rIns="90310" bIns="451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30092"/>
            <a:ext cx="2889938" cy="496411"/>
          </a:xfrm>
          <a:prstGeom prst="rect">
            <a:avLst/>
          </a:prstGeom>
        </p:spPr>
        <p:txBody>
          <a:bodyPr vert="horz" lIns="90310" tIns="45154" rIns="90310" bIns="45154" rtlCol="0" anchor="b"/>
          <a:lstStyle>
            <a:lvl1pPr algn="r">
              <a:defRPr sz="1200"/>
            </a:lvl1pPr>
          </a:lstStyle>
          <a:p>
            <a:fld id="{91661148-6FC7-4D3F-B052-9C02DAEF1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237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6"/>
          </a:xfrm>
          <a:prstGeom prst="rect">
            <a:avLst/>
          </a:prstGeom>
        </p:spPr>
        <p:txBody>
          <a:bodyPr vert="horz" lIns="90310" tIns="45154" rIns="90310" bIns="451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6"/>
          </a:xfrm>
          <a:prstGeom prst="rect">
            <a:avLst/>
          </a:prstGeom>
        </p:spPr>
        <p:txBody>
          <a:bodyPr vert="horz" lIns="90310" tIns="45154" rIns="90310" bIns="45154" rtlCol="0"/>
          <a:lstStyle>
            <a:lvl1pPr algn="r">
              <a:defRPr sz="1200"/>
            </a:lvl1pPr>
          </a:lstStyle>
          <a:p>
            <a:fld id="{89BDAD4D-D4F5-49AA-B118-D7A284D6C7DA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10" tIns="45154" rIns="90310" bIns="4515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9"/>
            <a:ext cx="5335270" cy="3909239"/>
          </a:xfrm>
          <a:prstGeom prst="rect">
            <a:avLst/>
          </a:prstGeom>
        </p:spPr>
        <p:txBody>
          <a:bodyPr vert="horz" lIns="90310" tIns="45154" rIns="90310" bIns="4515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889938" cy="498135"/>
          </a:xfrm>
          <a:prstGeom prst="rect">
            <a:avLst/>
          </a:prstGeom>
        </p:spPr>
        <p:txBody>
          <a:bodyPr vert="horz" lIns="90310" tIns="45154" rIns="90310" bIns="451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2"/>
            <a:ext cx="2889938" cy="498135"/>
          </a:xfrm>
          <a:prstGeom prst="rect">
            <a:avLst/>
          </a:prstGeom>
        </p:spPr>
        <p:txBody>
          <a:bodyPr vert="horz" lIns="90310" tIns="45154" rIns="90310" bIns="45154" rtlCol="0" anchor="b"/>
          <a:lstStyle>
            <a:lvl1pPr algn="r">
              <a:defRPr sz="1200"/>
            </a:lvl1pPr>
          </a:lstStyle>
          <a:p>
            <a:fld id="{E3F207ED-9C0E-4084-8955-5BB363E31E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926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416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49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253450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9373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660695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17843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246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78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013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70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1216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9861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9063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9684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525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08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февраль, 2017</a:t>
            </a: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595F560-9DAD-4901-8CDB-64901C2B3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134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ransition spd="slow"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1</a:t>
            </a:fld>
            <a:endParaRPr lang="ru-RU" sz="140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114567" y="395216"/>
            <a:ext cx="10972800" cy="9836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alt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102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46" y="2622518"/>
            <a:ext cx="11022523" cy="1560711"/>
          </a:xfrm>
          <a:prstGeom prst="rect">
            <a:avLst/>
          </a:prstGeom>
        </p:spPr>
      </p:pic>
      <p:pic>
        <p:nvPicPr>
          <p:cNvPr id="11" name="Picture 4" descr="http://2nskgym.ru/wp-content/uploads/2022/02/FGO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" t="2380" r="1343" b="3810"/>
          <a:stretch/>
        </p:blipFill>
        <p:spPr bwMode="auto">
          <a:xfrm>
            <a:off x="3614058" y="322217"/>
            <a:ext cx="4249782" cy="1741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4180114" y="6115789"/>
            <a:ext cx="3100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150" dirty="0">
                <a:ln w="11430"/>
                <a:solidFill>
                  <a:schemeClr val="bg1">
                    <a:lumMod val="6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Bookman Old Style" pitchFamily="18" charset="0"/>
              </a:rPr>
              <a:t>Март, 2023г</a:t>
            </a:r>
          </a:p>
        </p:txBody>
      </p:sp>
    </p:spTree>
    <p:extLst>
      <p:ext uri="{BB962C8B-B14F-4D97-AF65-F5344CB8AC3E}">
        <p14:creationId xmlns:p14="http://schemas.microsoft.com/office/powerpoint/2010/main" val="59911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10</a:t>
            </a:fld>
            <a:endParaRPr lang="ru-RU" sz="1400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6092456" y="0"/>
            <a:ext cx="6099544" cy="748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30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Личностные результаты</a:t>
            </a:r>
          </a:p>
          <a:p>
            <a:pPr algn="ctr"/>
            <a:r>
              <a:rPr lang="ru-RU" altLang="en-US" sz="30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преемственность</a:t>
            </a:r>
            <a:endParaRPr lang="ru-RU" altLang="en-US" sz="3000" b="1" i="1" dirty="0">
              <a:solidFill>
                <a:srgbClr val="000099"/>
              </a:solidFill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4" name="Замещающее 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287776"/>
              </p:ext>
            </p:extLst>
          </p:nvPr>
        </p:nvGraphicFramePr>
        <p:xfrm>
          <a:off x="1329069" y="885041"/>
          <a:ext cx="10717620" cy="5608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58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8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313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2800" b="1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</a:t>
                      </a:r>
                      <a:r>
                        <a:rPr lang="ru-RU" altLang="en-US" sz="2800" b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ООО</a:t>
                      </a:r>
                    </a:p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28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2021</a:t>
                      </a:r>
                      <a:endParaRPr lang="ru-RU" altLang="en-US" sz="28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rgbClr val="E5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2800" b="1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</a:t>
                      </a:r>
                      <a:r>
                        <a:rPr lang="ru-RU" altLang="en-US" sz="2800" b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СОО</a:t>
                      </a:r>
                    </a:p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28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2022</a:t>
                      </a:r>
                      <a:endParaRPr lang="ru-RU" altLang="en-US" sz="28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rgbClr val="E5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6717"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Гражданское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Патриотическое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Духовно-нравственное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Эстетическое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Физическое воспитание, формирование культуры здоровья и эмоционального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благополучия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Трудовое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Экологическое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Ценность научного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познания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Личностные результаты, обеспечивающие адаптацию обучающегося к изменяющимся условиям социальной и природной среды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61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Гражданское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5461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Патриотическое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5461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Духовно-нравственное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5461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Эстетическое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5461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Физическое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546100" indent="-342900" algn="just">
                        <a:buAutoNum type="arabicPeriod"/>
                      </a:pP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546100" indent="-342900" algn="just">
                        <a:buAutoNum type="arabicPeriod"/>
                      </a:pP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5461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Трудовое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5461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Экологическое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воспитание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546100" indent="-342900" algn="just">
                        <a:buAutoNum type="arabicPeriod"/>
                      </a:pPr>
                      <a:r>
                        <a:rPr lang="ru-RU" altLang="en-US" sz="20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Ценность научного </a:t>
                      </a:r>
                      <a:r>
                        <a:rPr lang="ru-RU" altLang="en-US" sz="20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познания</a:t>
                      </a:r>
                      <a:endParaRPr lang="ru-RU" altLang="en-US" sz="20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9502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11</a:t>
            </a:fld>
            <a:endParaRPr lang="ru-RU" sz="1400" dirty="0"/>
          </a:p>
        </p:txBody>
      </p:sp>
      <p:graphicFrame>
        <p:nvGraphicFramePr>
          <p:cNvPr id="4" name="Замещающее 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0932106"/>
              </p:ext>
            </p:extLst>
          </p:nvPr>
        </p:nvGraphicFramePr>
        <p:xfrm>
          <a:off x="1451318" y="1065717"/>
          <a:ext cx="10663452" cy="5379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31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1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2800" b="1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</a:t>
                      </a:r>
                      <a:r>
                        <a:rPr lang="ru-RU" altLang="en-US" sz="2800" b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ООО</a:t>
                      </a:r>
                    </a:p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28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2021</a:t>
                      </a:r>
                      <a:endParaRPr lang="ru-RU" altLang="en-US" sz="28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rgbClr val="E5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2800" b="1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</a:t>
                      </a:r>
                      <a:r>
                        <a:rPr lang="ru-RU" altLang="en-US" sz="2800" b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СОО</a:t>
                      </a:r>
                    </a:p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28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2022</a:t>
                      </a:r>
                      <a:endParaRPr lang="ru-RU" altLang="en-US" sz="28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rgbClr val="E5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0" algn="l">
                        <a:buFont typeface="Arial" panose="020B0604020202020204" pitchFamily="34" charset="0"/>
                        <a:buNone/>
                      </a:pPr>
                      <a:r>
                        <a:rPr lang="ru-RU" altLang="en-US" sz="1900" i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Овладение универсальными учебными познавательными действиями:</a:t>
                      </a:r>
                      <a:endParaRPr lang="ru-RU" altLang="en-US" sz="1900" i="1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76200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базовые логические действия,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76200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базовые исследовательские действия,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76200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работа с </a:t>
                      </a:r>
                      <a:r>
                        <a:rPr lang="ru-RU" altLang="en-US" sz="19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информацией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None/>
                      </a:pPr>
                      <a:r>
                        <a:rPr lang="ru-RU" altLang="en-US" sz="1900" i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Овладение универсальными коммуникативными действиями:</a:t>
                      </a:r>
                      <a:endParaRPr lang="ru-RU" altLang="en-US" sz="1900" i="1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общение,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совместная </a:t>
                      </a:r>
                      <a:r>
                        <a:rPr lang="ru-RU" altLang="en-US" sz="19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деятельность</a:t>
                      </a:r>
                      <a:endParaRPr lang="ru-RU" altLang="en-US" sz="1900" kern="1200" dirty="0" smtClean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indent="0" algn="l">
                        <a:buFont typeface="Arial" panose="020B0604020202020204" pitchFamily="34" charset="0"/>
                        <a:buNone/>
                      </a:pPr>
                      <a:r>
                        <a:rPr lang="ru-RU" altLang="en-US" sz="1900" i="1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Овладение универсальными регулятивными действиями:</a:t>
                      </a:r>
                      <a:endParaRPr lang="ru-RU" altLang="en-US" sz="1900" i="1" kern="1200" dirty="0" smtClean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самоорганизация</a:t>
                      </a: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,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самоконтроль,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эмоциональный интеллект,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принятие себя и других людей</a:t>
                      </a:r>
                      <a:r>
                        <a:rPr lang="ru-RU" altLang="en-US" sz="19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  <a:sym typeface="+mn-ea"/>
                        </a:rPr>
                        <a:t>.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buFont typeface="Arial" panose="020B0604020202020204" pitchFamily="34" charset="0"/>
                        <a:buNone/>
                      </a:pPr>
                      <a:r>
                        <a:rPr lang="ru-RU" altLang="en-US" sz="1900" i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Овладение универсальными учебными познавательными действиями:</a:t>
                      </a: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базовые логические действия,</a:t>
                      </a: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базовые исследовательские действия,</a:t>
                      </a: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работа с </a:t>
                      </a:r>
                      <a:r>
                        <a:rPr lang="ru-RU" altLang="en-US" sz="19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информацией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None/>
                      </a:pPr>
                      <a:r>
                        <a:rPr lang="ru-RU" altLang="en-US" sz="1900" i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Овладение универсальными коммуникативными действиями:</a:t>
                      </a: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общение,</a:t>
                      </a: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совместная </a:t>
                      </a:r>
                      <a:r>
                        <a:rPr lang="ru-RU" altLang="en-US" sz="19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деятельность</a:t>
                      </a:r>
                      <a:endParaRPr lang="ru-RU" altLang="en-US" sz="19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indent="0" algn="l">
                        <a:buFont typeface="Arial" panose="020B0604020202020204" pitchFamily="34" charset="0"/>
                        <a:buNone/>
                      </a:pPr>
                      <a:r>
                        <a:rPr lang="ru-RU" altLang="en-US" sz="1900" i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Овладение универсальными регулятивными действиями:</a:t>
                      </a: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самоорганизация,</a:t>
                      </a: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самоконтроль,</a:t>
                      </a: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эмоциональный интеллект,</a:t>
                      </a:r>
                    </a:p>
                    <a:p>
                      <a:pPr marL="285750" indent="-20638" algn="l">
                        <a:buFont typeface="Arial" panose="020B0604020202020204" pitchFamily="34" charset="0"/>
                        <a:buChar char="•"/>
                      </a:pPr>
                      <a:r>
                        <a:rPr lang="ru-RU" altLang="en-US" sz="19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принятие себя и других людей.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Заголовок 3"/>
          <p:cNvSpPr txBox="1">
            <a:spLocks/>
          </p:cNvSpPr>
          <p:nvPr/>
        </p:nvSpPr>
        <p:spPr>
          <a:xfrm>
            <a:off x="6241312" y="-71258"/>
            <a:ext cx="5950688" cy="748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800" b="1" i="1" dirty="0" err="1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Метапредметные</a:t>
            </a:r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 </a:t>
            </a:r>
          </a:p>
          <a:p>
            <a:pPr algn="ctr"/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р</a:t>
            </a:r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езультаты</a:t>
            </a:r>
          </a:p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преемственность</a:t>
            </a:r>
            <a:endParaRPr lang="ru-RU" altLang="en-US" sz="2800" b="1" i="1" dirty="0">
              <a:solidFill>
                <a:srgbClr val="000099"/>
              </a:solidFill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6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2670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>
          <a:xfrm>
            <a:off x="1330015" y="2199894"/>
            <a:ext cx="10588599" cy="3774186"/>
          </a:xfrm>
        </p:spPr>
        <p:txBody>
          <a:bodyPr>
            <a:noAutofit/>
          </a:bodyPr>
          <a:lstStyle/>
          <a:p>
            <a:pPr marL="0" indent="712788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altLang="en-US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Программа </a:t>
            </a:r>
            <a:r>
              <a:rPr lang="ru-RU" altLang="en-US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коррекционной работы </a:t>
            </a:r>
            <a:r>
              <a:rPr lang="ru-RU" altLang="en-US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должна </a:t>
            </a:r>
            <a:r>
              <a:rPr lang="ru-RU" altLang="en-US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быть направлена на коррекцию недостатков психического и (или) физического развития обучающихся, в том числе с ограниченными возможностями здоровья, с инвалидностью, преодоление трудностей в освоении основной образовательной программы, оказание психолого-педагогической помощи и </a:t>
            </a:r>
            <a:r>
              <a:rPr lang="ru-RU" altLang="en-US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              поддержки </a:t>
            </a:r>
            <a:r>
              <a:rPr lang="ru-RU" altLang="en-US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обучающимся.</a:t>
            </a: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12</a:t>
            </a:fld>
            <a:endParaRPr lang="ru-RU" sz="1400"/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475228" y="-15932"/>
            <a:ext cx="5716770" cy="94096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altLang="en-US" sz="2800" b="1" i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</a:rPr>
              <a:t>ФГОС СОО 2022</a:t>
            </a:r>
            <a:endParaRPr lang="ru-RU" altLang="en-US" sz="2800" b="1" i="1" dirty="0">
              <a:solidFill>
                <a:srgbClr val="000099"/>
              </a:solidFill>
              <a:latin typeface="Bookman Old Style" pitchFamily="18" charset="0"/>
            </a:endParaRPr>
          </a:p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</a:rPr>
              <a:t>Пункт 18.2.4. </a:t>
            </a:r>
            <a:endParaRPr lang="ru-RU" altLang="en-US" sz="2800" b="1" i="1" dirty="0" smtClean="0">
              <a:solidFill>
                <a:srgbClr val="000099"/>
              </a:solidFill>
              <a:latin typeface="Bookman Old Style" pitchFamily="18" charset="0"/>
              <a:ea typeface="+mn-ea"/>
              <a:cs typeface="+mn-cs"/>
            </a:endParaRPr>
          </a:p>
          <a:p>
            <a:pPr algn="ctr"/>
            <a:r>
              <a:rPr lang="ru-RU" altLang="en-US" sz="32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Программа </a:t>
            </a:r>
          </a:p>
          <a:p>
            <a:pPr algn="ctr"/>
            <a:r>
              <a:rPr lang="ru-RU" altLang="en-US" sz="32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коррекционной </a:t>
            </a:r>
            <a:r>
              <a:rPr lang="ru-RU" altLang="en-US" sz="32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работы</a:t>
            </a:r>
          </a:p>
        </p:txBody>
      </p:sp>
      <p:pic>
        <p:nvPicPr>
          <p:cNvPr id="6146" name="Picture 2" descr="https://hvac-blog.acca.org/wp-content/uploads/2016/05/AdobeStock_61200926-scaled.jpe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1" t="5600" r="4579" b="7712"/>
          <a:stretch/>
        </p:blipFill>
        <p:spPr bwMode="auto">
          <a:xfrm>
            <a:off x="8612372" y="5029854"/>
            <a:ext cx="2890283" cy="182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6966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>
          <a:xfrm>
            <a:off x="1297172" y="956767"/>
            <a:ext cx="10749516" cy="5879964"/>
          </a:xfrm>
        </p:spPr>
        <p:txBody>
          <a:bodyPr>
            <a:noAutofit/>
          </a:bodyPr>
          <a:lstStyle/>
          <a:p>
            <a:pPr marL="85725" indent="360363" algn="just"/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Учебный план среднего общего образования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является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одним из основных механизмов, обеспечивающих достижение обучающимися результатов освоения основной образовательной программы в соответствии с требованиями Стандарта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.</a:t>
            </a:r>
          </a:p>
          <a:p>
            <a:pPr marL="85725" indent="360363" algn="just"/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Учебный план обеспечивает реализацию требований Стандарта, определяет учебную нагрузку в соответствии с требованиями к организации образовательной деятельности к учебной нагрузке при 5-дневной (или 6-дневной) учебной неделе, предусмотренными Гигиеническими нормативами и Санитарно-эпидемиологическими требованиями, перечень учебных предметов, учебных курсов, учебных модулей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.</a:t>
            </a:r>
          </a:p>
          <a:p>
            <a:pPr marL="85725" indent="360363" algn="just"/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Количество учебных занятий за 2 года на одного обучающегося - 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не менее 2170 часов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 и 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не более 2516 часов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(не более 37 часов в неделю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).</a:t>
            </a:r>
          </a:p>
          <a:p>
            <a:pPr marL="85725" indent="360363" algn="just"/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В учебном плане должно быть предусмотрено выполнение обучающимися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индивидуального(-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ых)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проекта(-</a:t>
            </a:r>
            <a:r>
              <a:rPr lang="ru-RU" sz="1800" dirty="0" err="1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ов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).</a:t>
            </a:r>
          </a:p>
          <a:p>
            <a:pPr marL="85725" indent="360363" algn="just"/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Учебный план профиля обучения и (или) индивидуальный учебный план должны содержать 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не менее 13 учебных предметов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(русский язык, литература, математика, иностранный язык, информатика, физика, химия, биология, история, обществознание, география, физическая культура, основы безопасности жизнедеятельности) и предусматривать изучение 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не менее 2 учебных предметов на углубленном уровне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 из соответствующей профилю обучения предметной области и (или) смежной с ней предметной области.</a:t>
            </a:r>
          </a:p>
          <a:p>
            <a:pPr marL="85725" indent="360363" algn="just"/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Учебные планы в адаптированных основных образовательных программах могут предусматривать изучение всех учебных предметов на базовом уровне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endParaRPr lang="ru-RU" sz="1800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13</a:t>
            </a:fld>
            <a:endParaRPr lang="ru-RU" sz="1400"/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5724156" y="-344057"/>
            <a:ext cx="5185142" cy="6964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ru-RU" altLang="en-US" sz="2400" b="1" i="1" dirty="0">
              <a:solidFill>
                <a:srgbClr val="000099"/>
              </a:solidFill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9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81627" y="99923"/>
            <a:ext cx="53103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en-US" sz="2400" b="1" i="1" dirty="0">
                <a:solidFill>
                  <a:srgbClr val="000099"/>
                </a:solidFill>
                <a:latin typeface="Bookman Old Style" pitchFamily="18" charset="0"/>
              </a:rPr>
              <a:t>ФГОС СОО 2022</a:t>
            </a:r>
          </a:p>
          <a:p>
            <a:pPr lvl="0" algn="ctr"/>
            <a:r>
              <a:rPr lang="ru-RU" altLang="en-US" sz="2400" b="1" i="1" dirty="0">
                <a:solidFill>
                  <a:srgbClr val="000099"/>
                </a:solidFill>
                <a:latin typeface="Bookman Old Style" pitchFamily="18" charset="0"/>
              </a:rPr>
              <a:t>Пункт </a:t>
            </a:r>
            <a:r>
              <a:rPr lang="ru-RU" altLang="en-US" sz="2400" b="1" i="1" dirty="0" smtClean="0">
                <a:solidFill>
                  <a:srgbClr val="000099"/>
                </a:solidFill>
                <a:latin typeface="Bookman Old Style" pitchFamily="18" charset="0"/>
              </a:rPr>
              <a:t>18.3.1. Учебный </a:t>
            </a:r>
            <a:r>
              <a:rPr lang="ru-RU" altLang="en-US" sz="2400" b="1" i="1" dirty="0">
                <a:solidFill>
                  <a:srgbClr val="000099"/>
                </a:solidFill>
                <a:latin typeface="Bookman Old Style" pitchFamily="18" charset="0"/>
              </a:rPr>
              <a:t>план</a:t>
            </a:r>
          </a:p>
        </p:txBody>
      </p:sp>
    </p:spTree>
    <p:extLst>
      <p:ext uri="{BB962C8B-B14F-4D97-AF65-F5344CB8AC3E}">
        <p14:creationId xmlns:p14="http://schemas.microsoft.com/office/powerpoint/2010/main" val="3415672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F560-9DAD-4901-8CDB-64901C2B3515}" type="slidenum">
              <a:rPr lang="ru-RU" smtClean="0"/>
              <a:pPr/>
              <a:t>14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27675"/>
              </p:ext>
            </p:extLst>
          </p:nvPr>
        </p:nvGraphicFramePr>
        <p:xfrm>
          <a:off x="1255615" y="1818598"/>
          <a:ext cx="4720276" cy="431991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087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2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106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Предметные области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Учебные предметы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796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Русский язык и </a:t>
                      </a:r>
                      <a:r>
                        <a:rPr lang="ru-RU" sz="1800" dirty="0" smtClean="0">
                          <a:effectLst/>
                          <a:latin typeface="Bookman Old Style" pitchFamily="18" charset="0"/>
                          <a:cs typeface="Montserrat" charset="0"/>
                        </a:rPr>
                        <a:t>литература</a:t>
                      </a: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 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Русский язык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7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Литература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5651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Родной язык и родная </a:t>
                      </a:r>
                      <a:r>
                        <a:rPr lang="ru-RU" sz="1800" dirty="0" smtClean="0">
                          <a:effectLst/>
                          <a:latin typeface="Bookman Old Style" pitchFamily="18" charset="0"/>
                          <a:cs typeface="Montserrat" charset="0"/>
                        </a:rPr>
                        <a:t>литература</a:t>
                      </a:r>
                      <a:endParaRPr lang="ru-RU" sz="1800" dirty="0">
                        <a:effectLst/>
                        <a:latin typeface="Bookman Old Style" pitchFamily="18" charset="0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Родной язык и (или) государственный язык республики </a:t>
                      </a:r>
                      <a:r>
                        <a:rPr lang="ru-RU" sz="1800" dirty="0" smtClean="0">
                          <a:effectLst/>
                          <a:latin typeface="Bookman Old Style" pitchFamily="18" charset="0"/>
                          <a:cs typeface="Montserrat" charset="0"/>
                        </a:rPr>
                        <a:t>РФ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1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Родная литература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171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Иностранные языки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Иностранный язык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341">
                <a:tc vMerge="1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Второй иностранный </a:t>
                      </a:r>
                      <a:r>
                        <a:rPr lang="ru-RU" sz="1800" dirty="0" smtClean="0">
                          <a:effectLst/>
                          <a:latin typeface="Bookman Old Style" pitchFamily="18" charset="0"/>
                          <a:cs typeface="Montserrat" charset="0"/>
                        </a:rPr>
                        <a:t>язык*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92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Математика и </a:t>
                      </a:r>
                      <a:r>
                        <a:rPr lang="ru-RU" sz="1800" dirty="0" smtClean="0">
                          <a:effectLst/>
                          <a:latin typeface="Bookman Old Style" pitchFamily="18" charset="0"/>
                          <a:cs typeface="Montserrat" charset="0"/>
                        </a:rPr>
                        <a:t>информатика</a:t>
                      </a: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 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Математика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Bookman Old Style" pitchFamily="18" charset="0"/>
                          <a:cs typeface="Montserrat" charset="0"/>
                        </a:rPr>
                        <a:t>Информатика</a:t>
                      </a:r>
                      <a:endParaRPr lang="ru-RU" sz="1800" dirty="0">
                        <a:effectLst/>
                        <a:latin typeface="Bookman Old Style" pitchFamily="18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066496"/>
              </p:ext>
            </p:extLst>
          </p:nvPr>
        </p:nvGraphicFramePr>
        <p:xfrm>
          <a:off x="6433091" y="1859355"/>
          <a:ext cx="5609657" cy="429787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672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6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0925"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Предметные области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Учебные предметы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967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Общественно-научные предметы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История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8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Обществознание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2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География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402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Естественно-научные предметы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Физика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Химия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7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Биология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299">
                <a:tc rowSpan="2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Физическая культура, экология и основы безопасности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жизнедеятельности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Montserrat" charset="0"/>
                      </a:endParaRP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Физическая культура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39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Основы безопасности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жизнедеятельности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" name="Заголовок 3"/>
          <p:cNvSpPr txBox="1">
            <a:spLocks/>
          </p:cNvSpPr>
          <p:nvPr/>
        </p:nvSpPr>
        <p:spPr>
          <a:xfrm>
            <a:off x="6283842" y="-15932"/>
            <a:ext cx="5908156" cy="6964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36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Внесение изменений. </a:t>
            </a:r>
          </a:p>
          <a:p>
            <a:pPr algn="ctr"/>
            <a:r>
              <a:rPr lang="ru-RU" altLang="en-US" sz="24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ФГОС </a:t>
            </a:r>
          </a:p>
          <a:p>
            <a:pPr algn="ctr"/>
            <a:r>
              <a:rPr lang="ru-RU" altLang="en-US" sz="24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среднего общего образования 2022</a:t>
            </a:r>
            <a:endParaRPr lang="ru-RU" altLang="en-US" sz="2400" b="1" i="1" dirty="0">
              <a:solidFill>
                <a:srgbClr val="000099"/>
              </a:solidFill>
              <a:latin typeface="Bookman Old Style" pitchFamily="18" charset="0"/>
              <a:ea typeface="+mn-ea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661260" y="1180213"/>
            <a:ext cx="1039922" cy="1094730"/>
            <a:chOff x="684629" y="5001833"/>
            <a:chExt cx="457200" cy="458974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10" name="Нашивка 9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Bookman Old Style" pitchFamily="18" charset="0"/>
                </a:endParaRPr>
              </a:p>
            </p:txBody>
          </p:sp>
        </p:grpSp>
        <p:pic>
          <p:nvPicPr>
            <p:cNvPr id="9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4156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2032" y="1453485"/>
            <a:ext cx="9907137" cy="255498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Материально-технические условия реализации программы среднего общего образования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должны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обеспечивать соблюдение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Гигиенических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нормативов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и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Санитарно-эпидемиологических требований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15</a:t>
            </a:fld>
            <a:endParaRPr lang="ru-RU" sz="140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6475228" y="252548"/>
            <a:ext cx="5716770" cy="15414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ФГОС СОО 2022</a:t>
            </a:r>
          </a:p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Материально-технические </a:t>
            </a:r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условия</a:t>
            </a:r>
          </a:p>
        </p:txBody>
      </p:sp>
      <p:pic>
        <p:nvPicPr>
          <p:cNvPr id="8" name="Picture 4" descr="http://2nskgym.ru/wp-content/uploads/2022/02/FGOS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" t="2380" r="1343" b="3810"/>
          <a:stretch/>
        </p:blipFill>
        <p:spPr bwMode="auto">
          <a:xfrm>
            <a:off x="3798482" y="4318010"/>
            <a:ext cx="5353492" cy="2381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0927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b="1" i="1" dirty="0" smtClean="0">
                <a:solidFill>
                  <a:srgbClr val="000099"/>
                </a:solidFill>
                <a:latin typeface="Bookman Old Style" pitchFamily="18" charset="0"/>
              </a:rPr>
              <a:t/>
            </a:r>
            <a:br>
              <a:rPr lang="ru-RU" altLang="en-US" b="1" i="1" dirty="0" smtClean="0">
                <a:solidFill>
                  <a:srgbClr val="000099"/>
                </a:solidFill>
                <a:latin typeface="Bookman Old Style" pitchFamily="18" charset="0"/>
              </a:rPr>
            </a:br>
            <a:r>
              <a:rPr lang="ru-RU" altLang="en-US" b="1" i="1" dirty="0" smtClean="0">
                <a:solidFill>
                  <a:srgbClr val="000099"/>
                </a:solidFill>
                <a:latin typeface="Bookman Old Style" pitchFamily="18" charset="0"/>
              </a:rPr>
              <a:t>ПОРУЧЕНИЕ:</a:t>
            </a:r>
            <a:r>
              <a:rPr lang="ru-RU" altLang="en-US" b="1" i="1" dirty="0">
                <a:solidFill>
                  <a:srgbClr val="000099"/>
                </a:solidFill>
                <a:latin typeface="Bookman Old Style" pitchFamily="18" charset="0"/>
              </a:rPr>
              <a:t/>
            </a:r>
            <a:br>
              <a:rPr lang="ru-RU" altLang="en-US" b="1" i="1" dirty="0">
                <a:solidFill>
                  <a:srgbClr val="000099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6736" y="1825625"/>
            <a:ext cx="1046988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	Провести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самодиагностику готовности общеобразовательных учреждений к введению обновленного ФГОС СОО с 01.09.2023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:</a:t>
            </a:r>
          </a:p>
          <a:p>
            <a:pPr algn="just"/>
            <a:endParaRPr lang="ru-RU" sz="1200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  <a:p>
            <a:pPr marL="514350" indent="-514350" algn="just">
              <a:buAutoNum type="arabicPeriod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Наличие и размещение на сайте общеобразовательного учреждения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в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подразделе «Образовательные стандарты» раздела «Сведения об образовательной организации»  приказа и плана по введению обновленного ФГОС СОО.</a:t>
            </a:r>
          </a:p>
          <a:p>
            <a:pPr marL="514350" indent="-514350" algn="just">
              <a:buAutoNum type="arabicPeriod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План курсовой подготовки </a:t>
            </a:r>
            <a:r>
              <a:rPr lang="ru-RU" sz="2400" b="1" u="sng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ВСЕХ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 педагогических работников, которые в 2023-2024 учебном году будут задействованы в реализации обновленного ФГОС СОО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F560-9DAD-4901-8CDB-64901C2B3515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348472" y="217670"/>
            <a:ext cx="3130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2400" b="1" i="1" dirty="0">
                <a:solidFill>
                  <a:srgbClr val="000099"/>
                </a:solidFill>
                <a:latin typeface="Bookman Old Style" pitchFamily="18" charset="0"/>
              </a:rPr>
              <a:t>ФГОС СОО 2022</a:t>
            </a:r>
          </a:p>
        </p:txBody>
      </p:sp>
    </p:spTree>
    <p:extLst>
      <p:ext uri="{BB962C8B-B14F-4D97-AF65-F5344CB8AC3E}">
        <p14:creationId xmlns:p14="http://schemas.microsoft.com/office/powerpoint/2010/main" val="149464739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2</a:t>
            </a:fld>
            <a:endParaRPr lang="ru-RU" sz="140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114567" y="395216"/>
            <a:ext cx="10972800" cy="9836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Приказ Министерства Просвещения РФ </a:t>
            </a:r>
            <a:br>
              <a:rPr lang="ru-RU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№</a:t>
            </a:r>
            <a:r>
              <a:rPr lang="ru-RU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732</a:t>
            </a:r>
            <a:r>
              <a:rPr lang="ru-RU" alt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от 12.08.2022</a:t>
            </a:r>
            <a:endParaRPr lang="ru-RU" alt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Замещающее содержимое 4"/>
          <p:cNvSpPr txBox="1">
            <a:spLocks/>
          </p:cNvSpPr>
          <p:nvPr/>
        </p:nvSpPr>
        <p:spPr>
          <a:xfrm>
            <a:off x="4774020" y="1487805"/>
            <a:ext cx="7313348" cy="50253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1950" algn="just">
              <a:lnSpc>
                <a:spcPct val="115000"/>
              </a:lnSpc>
              <a:spcBef>
                <a:spcPts val="20"/>
              </a:spcBef>
              <a:buFont typeface="Arial" panose="020B0604020202020204" pitchFamily="34" charset="0"/>
              <a:buNone/>
            </a:pPr>
            <a:r>
              <a:rPr lang="ru-RU" altLang="en-US" sz="15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  <a:cs typeface="Arial" panose="020B0604020202020204" pitchFamily="34" charset="0"/>
              </a:rPr>
              <a:t>Утвердить прилагаемые изменения, которые вносятся в федеральный государственный образовательный стандарт среднего общего образования, утвержденный приказом Министерства образования и науки Российской Федерации от 17 мая 2012 г. № 413 (зарегистрирован Министерством юстиции Российской Федерации 7 июня 2012 г., регистрационный № 24480), с изменениями, внесенными приказами Министерства образования и науки Российской Федерации от 29 декабря 2014 г. № 1645 (зарегистрирован Министерством юстиции Российской Федерации 9 февраля 2015 г., регистрационный № 35953), от 31 декабря 2015 г. № 1578 (зарегистрирован Министерством юстиции Российской Федерации 9 февраля 2016 г., регистрационный № 41020) и от 29 июня 2017 г. № 613 (зарегистрирован Министерством юстиции Российской Федерации 26 июля 2017 г., регистрационный № 47532) и приказами Министерства просвещения Российской Федерации от 24 сентября 2020 г. № 519 (зарегистрирован Министерством юстиции Российской Федерации 23 декабря 2020 г., регистрационный № 61749) и от 11 декабря 2020 г. № 712 (зарегистрирован Министерством юстиции Российской Федерации 25 декабря 2020 г., регистрационный № 61828).</a:t>
            </a:r>
            <a:endParaRPr lang="ru-RU" altLang="en-US" sz="1500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Для качественной печати: текущая страница в формате TIF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7" t="789" r="3759" b="5983"/>
          <a:stretch/>
        </p:blipFill>
        <p:spPr bwMode="auto">
          <a:xfrm>
            <a:off x="1408402" y="2096454"/>
            <a:ext cx="3027175" cy="4457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eduportal44.ru/Kostroma_R_EDU/RodMin/PublishingImages/SitePages/%D0%94%D0%BE%D0%BC%D0%B0%D1%88%D0%BD%D1%8F%D1%8F/%D0%91%D0%B0%D0%BD%D0%BD%D0%B5%D1%80-%D0%9C%D0%B8%D0%BD%D0%BF%D1%80%D0%BE%D1%81%D0%B2%D0%B5%D1%89%D0%B5%D0%BD%D0%B8%D1%8F-%D0%A0%D0%A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073" y="879156"/>
            <a:ext cx="1826777" cy="121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43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3</a:t>
            </a:fld>
            <a:endParaRPr lang="ru-RU" sz="1400"/>
          </a:p>
        </p:txBody>
      </p:sp>
      <p:graphicFrame>
        <p:nvGraphicFramePr>
          <p:cNvPr id="3" name="Замещающее 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2454125"/>
              </p:ext>
            </p:extLst>
          </p:nvPr>
        </p:nvGraphicFramePr>
        <p:xfrm>
          <a:off x="4976039" y="3136202"/>
          <a:ext cx="7111328" cy="34685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80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0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71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000" b="1" i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Подписан</a:t>
                      </a:r>
                    </a:p>
                  </a:txBody>
                  <a:tcPr anchor="ctr">
                    <a:solidFill>
                      <a:srgbClr val="E5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200" b="1" dirty="0" smtClean="0">
                          <a:solidFill>
                            <a:srgbClr val="990000"/>
                          </a:solidFill>
                          <a:latin typeface="Bookman Old Style" pitchFamily="18" charset="0"/>
                        </a:rPr>
                        <a:t>12.08.2022г</a:t>
                      </a:r>
                      <a:r>
                        <a:rPr lang="ru-RU" altLang="en-US" sz="3200" b="1" dirty="0">
                          <a:solidFill>
                            <a:srgbClr val="990000"/>
                          </a:solidFill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>
                    <a:solidFill>
                      <a:srgbClr val="E5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71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000" b="1" i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Зарегистрирован</a:t>
                      </a:r>
                    </a:p>
                  </a:txBody>
                  <a:tcPr anchor="ctr">
                    <a:solidFill>
                      <a:srgbClr val="E5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200" b="1" dirty="0" smtClean="0">
                          <a:solidFill>
                            <a:srgbClr val="990000"/>
                          </a:solidFill>
                          <a:latin typeface="Bookman Old Style" pitchFamily="18" charset="0"/>
                        </a:rPr>
                        <a:t>12.09.2022г</a:t>
                      </a:r>
                      <a:r>
                        <a:rPr lang="ru-RU" altLang="en-US" sz="3200" b="1" dirty="0">
                          <a:solidFill>
                            <a:srgbClr val="990000"/>
                          </a:solidFill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>
                    <a:solidFill>
                      <a:srgbClr val="E5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71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000" b="1" i="1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Вступил в силу</a:t>
                      </a:r>
                    </a:p>
                  </a:txBody>
                  <a:tcPr anchor="ctr">
                    <a:solidFill>
                      <a:srgbClr val="E5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200" b="1" dirty="0" smtClean="0">
                          <a:solidFill>
                            <a:srgbClr val="990000"/>
                          </a:solidFill>
                          <a:latin typeface="Bookman Old Style" pitchFamily="18" charset="0"/>
                        </a:rPr>
                        <a:t>23.09.2022г</a:t>
                      </a:r>
                      <a:r>
                        <a:rPr lang="ru-RU" altLang="en-US" sz="3200" b="1" dirty="0">
                          <a:solidFill>
                            <a:srgbClr val="990000"/>
                          </a:solidFill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>
                    <a:solidFill>
                      <a:srgbClr val="E5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71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000" b="1" i="1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Применяется</a:t>
                      </a:r>
                      <a:endParaRPr lang="ru-RU" altLang="en-US" sz="3000" b="1" i="1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</a:txBody>
                  <a:tcPr anchor="ctr">
                    <a:solidFill>
                      <a:srgbClr val="E5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200" b="1" dirty="0" smtClean="0">
                          <a:solidFill>
                            <a:srgbClr val="990000"/>
                          </a:solidFill>
                          <a:latin typeface="Bookman Old Style" pitchFamily="18" charset="0"/>
                        </a:rPr>
                        <a:t>с</a:t>
                      </a:r>
                      <a:r>
                        <a:rPr lang="ru-RU" altLang="en-US" sz="3200" b="1" baseline="0" dirty="0" smtClean="0">
                          <a:solidFill>
                            <a:srgbClr val="990000"/>
                          </a:solidFill>
                          <a:latin typeface="Bookman Old Style" pitchFamily="18" charset="0"/>
                        </a:rPr>
                        <a:t> </a:t>
                      </a:r>
                      <a:r>
                        <a:rPr lang="ru-RU" altLang="en-US" sz="3200" b="1" dirty="0" smtClean="0">
                          <a:solidFill>
                            <a:srgbClr val="990000"/>
                          </a:solidFill>
                          <a:latin typeface="Bookman Old Style" pitchFamily="18" charset="0"/>
                        </a:rPr>
                        <a:t>01.09.2023</a:t>
                      </a:r>
                      <a:endParaRPr lang="ru-RU" altLang="en-US" sz="3200" b="1" dirty="0">
                        <a:solidFill>
                          <a:srgbClr val="990000"/>
                        </a:solidFill>
                        <a:latin typeface="Bookman Old Style" pitchFamily="18" charset="0"/>
                      </a:endParaRPr>
                    </a:p>
                  </a:txBody>
                  <a:tcPr anchor="ctr">
                    <a:solidFill>
                      <a:srgbClr val="E5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571989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 txBox="1">
            <a:spLocks/>
          </p:cNvSpPr>
          <p:nvPr/>
        </p:nvSpPr>
        <p:spPr>
          <a:xfrm>
            <a:off x="1114567" y="395216"/>
            <a:ext cx="10972800" cy="9836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Приказ Министерства Просвещения РФ </a:t>
            </a:r>
            <a:br>
              <a:rPr lang="ru-RU" alt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alt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№732 от 12.08.2022</a:t>
            </a:r>
          </a:p>
        </p:txBody>
      </p:sp>
      <p:pic>
        <p:nvPicPr>
          <p:cNvPr id="2050" name="Picture 2" descr="Для качественной печати: текущая страница в формате TIF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7" t="789" r="3759" b="5983"/>
          <a:stretch/>
        </p:blipFill>
        <p:spPr bwMode="auto">
          <a:xfrm>
            <a:off x="1274055" y="1469205"/>
            <a:ext cx="3487478" cy="5135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2nskgym.ru/wp-content/uploads/2022/02/FGO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" t="2380" r="1343" b="3810"/>
          <a:stretch/>
        </p:blipFill>
        <p:spPr bwMode="auto">
          <a:xfrm>
            <a:off x="7038750" y="1469205"/>
            <a:ext cx="3413349" cy="1518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3006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4</a:t>
            </a:fld>
            <a:endParaRPr lang="ru-RU" sz="1400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6283842" y="-15932"/>
            <a:ext cx="5908156" cy="6964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Пункт</a:t>
            </a:r>
            <a:r>
              <a:rPr lang="ru-RU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6. </a:t>
            </a:r>
            <a:endParaRPr lang="ru-RU" altLang="en-US" sz="2800" b="1" i="1" dirty="0" smtClean="0">
              <a:solidFill>
                <a:srgbClr val="000099"/>
              </a:solidFill>
              <a:latin typeface="Bookman Old Style" pitchFamily="18" charset="0"/>
              <a:ea typeface="+mn-ea"/>
              <a:cs typeface="+mn-cs"/>
            </a:endParaRPr>
          </a:p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Личностные </a:t>
            </a:r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результаты</a:t>
            </a:r>
          </a:p>
        </p:txBody>
      </p:sp>
      <p:graphicFrame>
        <p:nvGraphicFramePr>
          <p:cNvPr id="4" name="Замещающее 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616923"/>
              </p:ext>
            </p:extLst>
          </p:nvPr>
        </p:nvGraphicFramePr>
        <p:xfrm>
          <a:off x="1249247" y="882502"/>
          <a:ext cx="10772632" cy="566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6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8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6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СОО 2012</a:t>
                      </a:r>
                      <a:endParaRPr lang="ru-RU" altLang="en-US" sz="36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36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СОО 2022</a:t>
                      </a:r>
                      <a:endParaRPr lang="ru-RU" altLang="en-US" sz="36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3424">
                <a:tc>
                  <a:txBody>
                    <a:bodyPr/>
                    <a:lstStyle/>
                    <a:p>
                      <a:pPr marL="0" indent="361950" algn="just">
                        <a:buNone/>
                        <a:tabLst>
                          <a:tab pos="4933950" algn="l"/>
                        </a:tabLst>
                      </a:pPr>
                      <a:r>
                        <a:rPr lang="ru-RU" altLang="en-US" sz="1800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Готовность и способность обучающихся к саморазвитию и личностному самоопределению, </a:t>
                      </a:r>
                      <a:r>
                        <a:rPr lang="ru-RU" altLang="en-US" sz="1800" dirty="0" err="1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сформированность</a:t>
                      </a:r>
                      <a:r>
                        <a:rPr lang="ru-RU" altLang="en-US" sz="1800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 их мотивации к обучению и целенаправленной познавательной деятельности, системы значимых социальных и межличностных отношений, ценностно-смысловых установок, отражающих личностные и гражданские позиции в деятельности, антикоррупционное мировоззрение, правосознание, экологическую культуру, способность ставить цели и строить жизненные планы, способность к осознанию российской гражданской идентичности в поликультурном социуме.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indent="361950" algn="just">
                        <a:lnSpc>
                          <a:spcPct val="90000"/>
                        </a:lnSpc>
                        <a:buNone/>
                      </a:pPr>
                      <a:r>
                        <a:rPr lang="ru-RU" altLang="en-US" sz="1800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Осознание обучающимися российской гражданской идентичности;</a:t>
                      </a:r>
                    </a:p>
                    <a:p>
                      <a:pPr marL="180975" indent="361950" algn="just">
                        <a:lnSpc>
                          <a:spcPct val="90000"/>
                        </a:lnSpc>
                        <a:buNone/>
                      </a:pPr>
                      <a:endParaRPr lang="ru-RU" altLang="en-US" sz="1800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marL="180975" indent="361950" algn="just">
                        <a:lnSpc>
                          <a:spcPct val="90000"/>
                        </a:lnSpc>
                        <a:buNone/>
                      </a:pPr>
                      <a:r>
                        <a:rPr lang="ru-RU" altLang="en-US" sz="1800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готовность к саморазвитию, самостоятельности и самоопределению;</a:t>
                      </a:r>
                    </a:p>
                    <a:p>
                      <a:pPr marL="180975" indent="361950" algn="just">
                        <a:lnSpc>
                          <a:spcPct val="90000"/>
                        </a:lnSpc>
                        <a:buNone/>
                      </a:pPr>
                      <a:endParaRPr lang="ru-RU" altLang="en-US" sz="1800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marL="180975" indent="361950" algn="just">
                        <a:lnSpc>
                          <a:spcPct val="90000"/>
                        </a:lnSpc>
                        <a:buNone/>
                      </a:pPr>
                      <a:r>
                        <a:rPr lang="ru-RU" altLang="en-US" sz="1800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наличие мотивации к обучению и личностному развитию;</a:t>
                      </a:r>
                    </a:p>
                    <a:p>
                      <a:pPr marL="180975" indent="361950" algn="just">
                        <a:lnSpc>
                          <a:spcPct val="90000"/>
                        </a:lnSpc>
                        <a:buNone/>
                      </a:pPr>
                      <a:endParaRPr lang="ru-RU" altLang="en-US" sz="1800" dirty="0">
                        <a:solidFill>
                          <a:srgbClr val="002060"/>
                        </a:solidFill>
                        <a:latin typeface="Bookman Old Style" pitchFamily="18" charset="0"/>
                      </a:endParaRPr>
                    </a:p>
                    <a:p>
                      <a:pPr marL="180975" indent="361950" algn="just">
                        <a:lnSpc>
                          <a:spcPct val="90000"/>
                        </a:lnSpc>
                        <a:buNone/>
                      </a:pPr>
                      <a:r>
                        <a:rPr lang="ru-RU" altLang="en-US" sz="1800" dirty="0">
                          <a:solidFill>
                            <a:srgbClr val="002060"/>
                          </a:solidFill>
                          <a:latin typeface="Bookman Old Style" pitchFamily="18" charset="0"/>
                        </a:rPr>
                        <a:t>целенаправленное развитие внутренней позиции личности на основе духовно-нравственных ценностей народов Российской Федерации, исторических и национально-культурных традиций, формирование системы значимых ценностно-смысловых установок, антикоррупционного мировоззрения, правосознания, экологической культуры, способности ставить цели и строить жизненные планы.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771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5</a:t>
            </a:fld>
            <a:endParaRPr lang="ru-RU" sz="1400"/>
          </a:p>
        </p:txBody>
      </p:sp>
      <p:graphicFrame>
        <p:nvGraphicFramePr>
          <p:cNvPr id="4" name="Замещающее 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5235414"/>
              </p:ext>
            </p:extLst>
          </p:nvPr>
        </p:nvGraphicFramePr>
        <p:xfrm>
          <a:off x="1310024" y="886392"/>
          <a:ext cx="10690748" cy="566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91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36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СОО 2012</a:t>
                      </a:r>
                      <a:endParaRPr lang="ru-RU" altLang="en-US" sz="36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36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СОО 2022</a:t>
                      </a:r>
                      <a:endParaRPr lang="ru-RU" altLang="en-US" sz="36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85725" indent="276225" algn="just">
                        <a:buNone/>
                      </a:pP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Освоенные обучающимися </a:t>
                      </a:r>
                      <a:r>
                        <a:rPr lang="ru-RU" altLang="en-US" sz="1800" kern="1200" dirty="0" err="1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межпредметные</a:t>
                      </a: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понятия и универсальные учебные действия (регулятивные, познавательные, коммуникативные), способность их использования в познавательной и социальной практике, самостоятельность в планировании и осуществлении учебной деятельности и организации учебного сотрудничества с педагогами и сверстниками, </a:t>
                      </a:r>
                      <a:r>
                        <a:rPr lang="ru-RU" altLang="en-US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способность к построению </a:t>
                      </a: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индивидуальной образовательной траектории, владение навыками учебно-исследовательской, проектной и социальной </a:t>
                      </a:r>
                      <a:r>
                        <a:rPr lang="ru-RU" altLang="en-US" sz="1800" kern="1200" dirty="0" smtClean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деятельности.</a:t>
                      </a:r>
                      <a:endParaRPr lang="ru-RU" altLang="en-US" sz="18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179388" algn="just">
                        <a:buNone/>
                      </a:pP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Освоенные обучающимися </a:t>
                      </a:r>
                      <a:r>
                        <a:rPr lang="ru-RU" altLang="en-US" sz="1800" kern="1200" dirty="0" err="1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межпредметные</a:t>
                      </a: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понятия и универсальные учебные действия (регулятивные, познавательные, коммуникативные);</a:t>
                      </a:r>
                    </a:p>
                    <a:p>
                      <a:pPr marL="85725" indent="179388" algn="just">
                        <a:buNone/>
                      </a:pPr>
                      <a:endParaRPr lang="ru-RU" altLang="en-US" sz="18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85725" indent="179388" algn="just">
                        <a:buNone/>
                      </a:pP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способность их использования в познавательной и социальной практике, </a:t>
                      </a:r>
                      <a:r>
                        <a:rPr lang="ru-RU" altLang="en-US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готовность</a:t>
                      </a: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к самостоятельному планированию и осуществлению учебной деятельности, организации учебного сотрудничества с педагогическими работниками и сверстниками, </a:t>
                      </a:r>
                      <a:r>
                        <a:rPr lang="ru-RU" altLang="en-US" sz="1800" b="1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к участию в построении </a:t>
                      </a: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индивидуальной образовательной траектории;</a:t>
                      </a:r>
                    </a:p>
                    <a:p>
                      <a:pPr marL="85725" indent="179388" algn="just">
                        <a:buNone/>
                      </a:pPr>
                      <a:endParaRPr lang="ru-RU" altLang="en-US" sz="1800" kern="1200" dirty="0">
                        <a:solidFill>
                          <a:srgbClr val="002060"/>
                        </a:solidFill>
                        <a:latin typeface="Bookman Old Style" pitchFamily="18" charset="0"/>
                        <a:ea typeface="+mn-ea"/>
                        <a:cs typeface="+mn-cs"/>
                      </a:endParaRPr>
                    </a:p>
                    <a:p>
                      <a:pPr marL="85725" indent="179388" algn="just">
                        <a:buNone/>
                      </a:pP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овладение навыками учебно-исследовательской, проектной и социальной деятельности.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Заголовок 3"/>
          <p:cNvSpPr txBox="1">
            <a:spLocks/>
          </p:cNvSpPr>
          <p:nvPr/>
        </p:nvSpPr>
        <p:spPr>
          <a:xfrm>
            <a:off x="5741581" y="-15932"/>
            <a:ext cx="6450417" cy="6964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Пункт</a:t>
            </a:r>
            <a:r>
              <a:rPr lang="ru-RU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6. </a:t>
            </a:r>
            <a:endParaRPr lang="ru-RU" altLang="en-US" sz="2800" b="1" i="1" dirty="0" smtClean="0">
              <a:solidFill>
                <a:srgbClr val="000099"/>
              </a:solidFill>
              <a:latin typeface="Bookman Old Style" pitchFamily="18" charset="0"/>
              <a:ea typeface="+mn-ea"/>
              <a:cs typeface="+mn-cs"/>
            </a:endParaRPr>
          </a:p>
          <a:p>
            <a:pPr algn="ctr"/>
            <a:r>
              <a:rPr lang="ru-RU" altLang="en-US" sz="2800" b="1" i="1" dirty="0" err="1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Метапредметные</a:t>
            </a:r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 результаты</a:t>
            </a:r>
          </a:p>
        </p:txBody>
      </p:sp>
      <p:pic>
        <p:nvPicPr>
          <p:cNvPr id="6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9902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6</a:t>
            </a:fld>
            <a:endParaRPr lang="ru-RU" sz="1400"/>
          </a:p>
        </p:txBody>
      </p:sp>
      <p:graphicFrame>
        <p:nvGraphicFramePr>
          <p:cNvPr id="4" name="Замещающее 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0006575"/>
              </p:ext>
            </p:extLst>
          </p:nvPr>
        </p:nvGraphicFramePr>
        <p:xfrm>
          <a:off x="1451208" y="1273447"/>
          <a:ext cx="10574216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87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7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73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36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СОО 2012</a:t>
                      </a:r>
                      <a:endParaRPr lang="ru-RU" altLang="en-US" sz="36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ru-RU" altLang="en-US" sz="3600" b="1" i="1" kern="1200" dirty="0" smtClean="0">
                          <a:solidFill>
                            <a:srgbClr val="99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  <a:ea typeface="+mj-ea"/>
                          <a:cs typeface="+mj-cs"/>
                        </a:rPr>
                        <a:t>ФГОС СОО 2022</a:t>
                      </a:r>
                      <a:endParaRPr lang="ru-RU" altLang="en-US" sz="3600" b="1" i="1" kern="1200" dirty="0">
                        <a:solidFill>
                          <a:srgbClr val="99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+mj-ea"/>
                        <a:cs typeface="+mj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9569">
                <a:tc>
                  <a:txBody>
                    <a:bodyPr/>
                    <a:lstStyle/>
                    <a:p>
                      <a:pPr marL="0" indent="361950" algn="just">
                        <a:buNone/>
                      </a:pP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Освоенные обучающимися в ходе изучения учебного предмета умения, специфические для данной предметной области, виды деятельности по получению нового знания в рамках учебного предмета, его преобразованию и применению в учебных, учебно-проектных и социально-проектных ситуациях, формирование научного типа мышления, владение научной терминологией, ключевыми понятиями, методами и приемами.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indent="265113" algn="just">
                        <a:buNone/>
                      </a:pPr>
                      <a:r>
                        <a:rPr lang="ru-RU" altLang="en-US" sz="1800" kern="1200" dirty="0">
                          <a:solidFill>
                            <a:srgbClr val="002060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Освоение обучающимися в ходе изучения учебного предмета научных знаний, умений и способов действий, специфических для соответствующей предметной области.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Заголовок 3"/>
          <p:cNvSpPr txBox="1">
            <a:spLocks/>
          </p:cNvSpPr>
          <p:nvPr/>
        </p:nvSpPr>
        <p:spPr>
          <a:xfrm>
            <a:off x="5741581" y="-15932"/>
            <a:ext cx="6450417" cy="6964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Пункт</a:t>
            </a:r>
            <a:r>
              <a:rPr lang="ru-RU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6. </a:t>
            </a:r>
            <a:endParaRPr lang="ru-RU" altLang="en-US" sz="2800" b="1" i="1" dirty="0" smtClean="0">
              <a:solidFill>
                <a:srgbClr val="000099"/>
              </a:solidFill>
              <a:latin typeface="Bookman Old Style" pitchFamily="18" charset="0"/>
              <a:ea typeface="+mn-ea"/>
              <a:cs typeface="+mn-cs"/>
            </a:endParaRPr>
          </a:p>
          <a:p>
            <a:pPr algn="ctr"/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Предметные </a:t>
            </a:r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результаты</a:t>
            </a:r>
          </a:p>
        </p:txBody>
      </p:sp>
      <p:pic>
        <p:nvPicPr>
          <p:cNvPr id="3074" name="Picture 2" descr="https://shkola1rodino-r22.gosweb.gosuslugi.ru/netcat_files/168/3038/FGOS_logo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570" y="3455222"/>
            <a:ext cx="2738621" cy="166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8120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7</a:t>
            </a:fld>
            <a:endParaRPr lang="ru-RU" sz="1400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1095153" y="510360"/>
            <a:ext cx="1286540" cy="5427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2012</a:t>
            </a:r>
            <a:endParaRPr lang="ru-RU" altLang="en-US" sz="2800" b="1" i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274955" y="951078"/>
            <a:ext cx="10601612" cy="10898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800" dirty="0" smtClean="0">
                <a:solidFill>
                  <a:srgbClr val="0070C0"/>
                </a:solidFill>
                <a:latin typeface="Bookman Old Style" pitchFamily="18" charset="0"/>
              </a:rPr>
              <a:t>Предметные результаты освоения интегрированных учебных предметов </a:t>
            </a:r>
            <a:r>
              <a:rPr lang="ru-RU" sz="1800" dirty="0">
                <a:solidFill>
                  <a:srgbClr val="0070C0"/>
                </a:solidFill>
                <a:latin typeface="Bookman Old Style" pitchFamily="18" charset="0"/>
              </a:rPr>
              <a:t>ориентированы</a:t>
            </a:r>
            <a:r>
              <a:rPr lang="ru-RU" sz="1800" dirty="0" smtClean="0">
                <a:solidFill>
                  <a:srgbClr val="0070C0"/>
                </a:solidFill>
                <a:latin typeface="Bookman Old Style" pitchFamily="18" charset="0"/>
              </a:rPr>
              <a:t> на формирование целостных представлений о мире и общей культуры обучающихся путем освоения систематических научных знаний и способов действий на </a:t>
            </a:r>
            <a:r>
              <a:rPr lang="ru-RU" sz="1800" dirty="0" err="1" smtClean="0">
                <a:solidFill>
                  <a:srgbClr val="0070C0"/>
                </a:solidFill>
                <a:latin typeface="Bookman Old Style" pitchFamily="18" charset="0"/>
              </a:rPr>
              <a:t>метапредметной</a:t>
            </a:r>
            <a:r>
              <a:rPr lang="ru-RU" sz="1800" dirty="0" smtClean="0">
                <a:solidFill>
                  <a:srgbClr val="0070C0"/>
                </a:solidFill>
                <a:latin typeface="Bookman Old Style" pitchFamily="18" charset="0"/>
              </a:rPr>
              <a:t> основе.</a:t>
            </a:r>
            <a:endParaRPr lang="ru-RU" sz="1800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6475228" y="209006"/>
            <a:ext cx="5342303" cy="7315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altLang="en-US" sz="27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ФГОС </a:t>
            </a:r>
            <a:r>
              <a:rPr lang="ru-RU" altLang="en-US" sz="27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СОО  Пункт</a:t>
            </a:r>
            <a:r>
              <a:rPr lang="ru-RU" altLang="en-US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altLang="en-US" sz="27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9. </a:t>
            </a:r>
          </a:p>
          <a:p>
            <a:pPr algn="ctr">
              <a:lnSpc>
                <a:spcPct val="80000"/>
              </a:lnSpc>
            </a:pPr>
            <a:r>
              <a:rPr lang="ru-RU" altLang="en-US" sz="27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</a:t>
            </a:r>
            <a:r>
              <a:rPr lang="ru-RU" altLang="en-US" sz="27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редметные </a:t>
            </a:r>
            <a:r>
              <a:rPr lang="ru-RU" altLang="en-US" sz="27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результаты</a:t>
            </a: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095153" y="2161950"/>
            <a:ext cx="1286540" cy="5427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2022</a:t>
            </a:r>
            <a:endParaRPr lang="ru-RU" altLang="en-US" sz="2800" b="1" i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1274955" y="2596090"/>
            <a:ext cx="10824896" cy="41130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формулируются в </a:t>
            </a:r>
            <a:r>
              <a:rPr lang="ru-RU" sz="1800" dirty="0" err="1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деятельностной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 форме с усилением акцента на применение знаний и конкретных умений;</a:t>
            </a:r>
          </a:p>
          <a:p>
            <a:pPr algn="just"/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формулируются на основе документов стратегического планирования с учетом результатов проводимых на федеральном уровне процедур оценки качества образования (всероссийских проверочных работ, национальных исследований качества образования, международных сравнительных исследований);</a:t>
            </a:r>
          </a:p>
          <a:p>
            <a:pPr algn="just"/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определяют минимум содержания среднего общего образования, изучение которого гарантирует государство, построенного в логике изучения каждого учебного предмета;</a:t>
            </a:r>
          </a:p>
          <a:p>
            <a:pPr algn="just"/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определяют требования к результатам освоения основной образовательной программы по учебным предметам на базовом и углубленном уровнях и ориентированы преимущественно на подготовку к последующему профессиональному образованию, развитие индивидуальных способностей обучающихся путем более глубокого, чем это предусматривается базовым курсом, освоения основ наук, систематических знаний и способов действий, присущих данному учебному предмету.</a:t>
            </a:r>
            <a:endParaRPr lang="ru-RU" sz="1550" dirty="0">
              <a:latin typeface="Bookman Old Style" pitchFamily="18" charset="0"/>
            </a:endParaRPr>
          </a:p>
        </p:txBody>
      </p:sp>
      <p:pic>
        <p:nvPicPr>
          <p:cNvPr id="8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5988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0642" y="1776175"/>
            <a:ext cx="10581618" cy="435133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обеспечивают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возможность дальнейшего успешного профессионального обучения и профессиональной деятельности.</a:t>
            </a:r>
          </a:p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предметные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результаты освоения основной образовательной программы для учебных предметов на базовом уровне ориентированы на обеспечение преимущественно общеобразовательной и общекультурной подготовки.</a:t>
            </a:r>
          </a:p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предметные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результаты освоения основной образовательной программы для учебных предметов на углубленном уровне ориентированы преимущественно на подготовку к последующему профессиональному образованию, развитие индивидуальных способностей обучающихся путем более глубокого, чем это предусматривается базовым курсом, освоения основ наук, систематических знаний и способов действий, присущих данному учебному предмету.</a:t>
            </a:r>
          </a:p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предметные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результаты освоения основной образовательной программы должны обеспечивать возможность дальнейшего успешного профессионального обучения и профессиональной деятельности.</a:t>
            </a:r>
          </a:p>
          <a:p>
            <a:pPr algn="just"/>
            <a:endParaRPr lang="ru-RU" sz="2000" dirty="0">
              <a:latin typeface="Bookman Old Style" pitchFamily="18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595F560-9DAD-4901-8CDB-64901C2B3515}" type="slidenum">
              <a:rPr lang="ru-RU" sz="1400" smtClean="0"/>
              <a:pPr/>
              <a:t>8</a:t>
            </a:fld>
            <a:endParaRPr lang="ru-RU" sz="1400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6475228" y="304800"/>
            <a:ext cx="5324886" cy="8360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</a:rPr>
              <a:t>ФГОС СОО </a:t>
            </a:r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Пункт</a:t>
            </a:r>
            <a:r>
              <a:rPr lang="ru-RU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9. </a:t>
            </a:r>
          </a:p>
          <a:p>
            <a:pPr algn="ctr"/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П</a:t>
            </a:r>
            <a:r>
              <a:rPr lang="ru-RU" altLang="en-US" sz="28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редметные </a:t>
            </a:r>
            <a:r>
              <a:rPr lang="ru-RU" altLang="en-US" sz="2800" b="1" i="1" dirty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результаты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353879" y="984317"/>
            <a:ext cx="1286540" cy="5427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800" b="1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2022</a:t>
            </a:r>
            <a:endParaRPr lang="ru-RU" altLang="en-US" sz="2800" b="1" i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8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146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F560-9DAD-4901-8CDB-64901C2B3515}" type="slidenum">
              <a:rPr lang="ru-RU" smtClean="0"/>
              <a:pPr/>
              <a:t>9</a:t>
            </a:fld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13626514"/>
              </p:ext>
            </p:extLst>
          </p:nvPr>
        </p:nvGraphicFramePr>
        <p:xfrm>
          <a:off x="1478587" y="2166259"/>
          <a:ext cx="10366083" cy="4510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Заголовок 3"/>
          <p:cNvSpPr txBox="1">
            <a:spLocks/>
          </p:cNvSpPr>
          <p:nvPr/>
        </p:nvSpPr>
        <p:spPr>
          <a:xfrm>
            <a:off x="6283842" y="-15932"/>
            <a:ext cx="5908156" cy="6964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36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Внесение изменений. </a:t>
            </a:r>
          </a:p>
          <a:p>
            <a:pPr algn="ctr"/>
            <a:r>
              <a:rPr lang="ru-RU" altLang="en-US" sz="24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ФГОС </a:t>
            </a:r>
          </a:p>
          <a:p>
            <a:pPr algn="ctr"/>
            <a:r>
              <a:rPr lang="ru-RU" altLang="en-US" sz="2400" b="1" i="1" dirty="0" smtClean="0">
                <a:solidFill>
                  <a:srgbClr val="000099"/>
                </a:solidFill>
                <a:latin typeface="Bookman Old Style" pitchFamily="18" charset="0"/>
                <a:ea typeface="+mn-ea"/>
                <a:cs typeface="+mn-cs"/>
              </a:rPr>
              <a:t>среднего общего образования 2022</a:t>
            </a:r>
            <a:endParaRPr lang="ru-RU" altLang="en-US" sz="2400" b="1" i="1" dirty="0">
              <a:solidFill>
                <a:srgbClr val="000099"/>
              </a:solidFill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7172" name="Picture 4" descr="https://surgutmusic.ru/upload/iblock/761/120-white-new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" t="26603" r="1930" b="28002"/>
          <a:stretch/>
        </p:blipFill>
        <p:spPr bwMode="auto">
          <a:xfrm>
            <a:off x="1403747" y="563526"/>
            <a:ext cx="4263391" cy="1509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kkk.tom.ru/images/755285564064341.jpg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7" r="19504"/>
          <a:stretch/>
        </p:blipFill>
        <p:spPr bwMode="auto">
          <a:xfrm>
            <a:off x="121637" y="5570706"/>
            <a:ext cx="992930" cy="113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270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12343</TotalTime>
  <Words>1332</Words>
  <Application>Microsoft Office PowerPoint</Application>
  <PresentationFormat>Широкоэкранный</PresentationFormat>
  <Paragraphs>198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Bookman Old Style</vt:lpstr>
      <vt:lpstr>Calibri</vt:lpstr>
      <vt:lpstr>Century Gothic</vt:lpstr>
      <vt:lpstr>Montserrat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ПОРУЧЕНИЕ: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Galina Snezhko</dc:creator>
  <cp:lastModifiedBy>Galiya</cp:lastModifiedBy>
  <cp:revision>585</cp:revision>
  <cp:lastPrinted>2022-11-02T11:38:16Z</cp:lastPrinted>
  <dcterms:created xsi:type="dcterms:W3CDTF">2014-10-23T19:43:19Z</dcterms:created>
  <dcterms:modified xsi:type="dcterms:W3CDTF">2023-05-22T06:13:00Z</dcterms:modified>
</cp:coreProperties>
</file>